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31"/>
  </p:notesMasterIdLst>
  <p:sldIdLst>
    <p:sldId id="256" r:id="rId5"/>
    <p:sldId id="260" r:id="rId6"/>
    <p:sldId id="257" r:id="rId7"/>
    <p:sldId id="2147479130" r:id="rId8"/>
    <p:sldId id="2147479146" r:id="rId9"/>
    <p:sldId id="2147479147" r:id="rId10"/>
    <p:sldId id="280" r:id="rId11"/>
    <p:sldId id="282" r:id="rId12"/>
    <p:sldId id="2147479164" r:id="rId13"/>
    <p:sldId id="264" r:id="rId14"/>
    <p:sldId id="2147479109" r:id="rId15"/>
    <p:sldId id="2147479120" r:id="rId16"/>
    <p:sldId id="2147479152" r:id="rId17"/>
    <p:sldId id="272" r:id="rId18"/>
    <p:sldId id="2147479165" r:id="rId19"/>
    <p:sldId id="2147479166" r:id="rId20"/>
    <p:sldId id="2147479138" r:id="rId21"/>
    <p:sldId id="2147479142" r:id="rId22"/>
    <p:sldId id="2147479139" r:id="rId23"/>
    <p:sldId id="275" r:id="rId24"/>
    <p:sldId id="2147479155" r:id="rId25"/>
    <p:sldId id="2147479159" r:id="rId26"/>
    <p:sldId id="2147479161" r:id="rId27"/>
    <p:sldId id="2147479157" r:id="rId28"/>
    <p:sldId id="1631" r:id="rId29"/>
    <p:sldId id="26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9" userDrawn="1">
          <p15:clr>
            <a:srgbClr val="A4A3A4"/>
          </p15:clr>
        </p15:guide>
        <p15:guide id="2" pos="3840" userDrawn="1">
          <p15:clr>
            <a:srgbClr val="A4A3A4"/>
          </p15:clr>
        </p15:guide>
        <p15:guide id="3" pos="506" userDrawn="1">
          <p15:clr>
            <a:srgbClr val="A4A3A4"/>
          </p15:clr>
        </p15:guide>
        <p15:guide id="4" orient="horz" pos="12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zan Suzan" initials="SS" lastIdx="1" clrIdx="0">
    <p:extLst>
      <p:ext uri="{19B8F6BF-5375-455C-9EA6-DF929625EA0E}">
        <p15:presenceInfo xmlns:p15="http://schemas.microsoft.com/office/powerpoint/2012/main" userId="fd4157193f7c27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5C50"/>
    <a:srgbClr val="00B050"/>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33BF8-42C0-6945-986F-FC0F1D59B1B5}" v="12" dt="2024-02-02T16:33:57.8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autoAdjust="0"/>
    <p:restoredTop sz="93741" autoAdjust="0"/>
  </p:normalViewPr>
  <p:slideViewPr>
    <p:cSldViewPr snapToGrid="0" showGuides="1">
      <p:cViewPr varScale="1">
        <p:scale>
          <a:sx n="115" d="100"/>
          <a:sy n="115" d="100"/>
        </p:scale>
        <p:origin x="688" y="200"/>
      </p:cViewPr>
      <p:guideLst>
        <p:guide orient="horz" pos="1729"/>
        <p:guide pos="3840"/>
        <p:guide pos="506"/>
        <p:guide orient="horz" pos="1253"/>
      </p:guideLst>
    </p:cSldViewPr>
  </p:slideViewPr>
  <p:outlineViewPr>
    <p:cViewPr>
      <p:scale>
        <a:sx n="33" d="100"/>
        <a:sy n="33" d="100"/>
      </p:scale>
      <p:origin x="0" y="-56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Tom' Martens" userId="35ccf0d4-9e71-4d15-bebb-7c78661c64b3" providerId="ADAL" clId="{86733BF8-42C0-6945-986F-FC0F1D59B1B5}"/>
    <pc:docChg chg="undo custSel addSld delSld modSld">
      <pc:chgData name="Thomas 'Tom' Martens" userId="35ccf0d4-9e71-4d15-bebb-7c78661c64b3" providerId="ADAL" clId="{86733BF8-42C0-6945-986F-FC0F1D59B1B5}" dt="2024-02-02T18:19:10.380" v="352" actId="20577"/>
      <pc:docMkLst>
        <pc:docMk/>
      </pc:docMkLst>
      <pc:sldChg chg="delSp modSp mod">
        <pc:chgData name="Thomas 'Tom' Martens" userId="35ccf0d4-9e71-4d15-bebb-7c78661c64b3" providerId="ADAL" clId="{86733BF8-42C0-6945-986F-FC0F1D59B1B5}" dt="2024-02-02T15:36:54.035" v="59" actId="20577"/>
        <pc:sldMkLst>
          <pc:docMk/>
          <pc:sldMk cId="3211801971" sldId="256"/>
        </pc:sldMkLst>
        <pc:spChg chg="mod">
          <ac:chgData name="Thomas 'Tom' Martens" userId="35ccf0d4-9e71-4d15-bebb-7c78661c64b3" providerId="ADAL" clId="{86733BF8-42C0-6945-986F-FC0F1D59B1B5}" dt="2024-02-02T15:31:15.887" v="8" actId="20577"/>
          <ac:spMkLst>
            <pc:docMk/>
            <pc:sldMk cId="3211801971" sldId="256"/>
            <ac:spMk id="2" creationId="{00000000-0000-0000-0000-000000000000}"/>
          </ac:spMkLst>
        </pc:spChg>
        <pc:spChg chg="mod">
          <ac:chgData name="Thomas 'Tom' Martens" userId="35ccf0d4-9e71-4d15-bebb-7c78661c64b3" providerId="ADAL" clId="{86733BF8-42C0-6945-986F-FC0F1D59B1B5}" dt="2024-02-02T15:31:25.688" v="23" actId="20577"/>
          <ac:spMkLst>
            <pc:docMk/>
            <pc:sldMk cId="3211801971" sldId="256"/>
            <ac:spMk id="3" creationId="{00000000-0000-0000-0000-000000000000}"/>
          </ac:spMkLst>
        </pc:spChg>
        <pc:spChg chg="mod">
          <ac:chgData name="Thomas 'Tom' Martens" userId="35ccf0d4-9e71-4d15-bebb-7c78661c64b3" providerId="ADAL" clId="{86733BF8-42C0-6945-986F-FC0F1D59B1B5}" dt="2024-02-02T15:36:54.035" v="59" actId="20577"/>
          <ac:spMkLst>
            <pc:docMk/>
            <pc:sldMk cId="3211801971" sldId="256"/>
            <ac:spMk id="4" creationId="{00000000-0000-0000-0000-000000000000}"/>
          </ac:spMkLst>
        </pc:spChg>
        <pc:picChg chg="del">
          <ac:chgData name="Thomas 'Tom' Martens" userId="35ccf0d4-9e71-4d15-bebb-7c78661c64b3" providerId="ADAL" clId="{86733BF8-42C0-6945-986F-FC0F1D59B1B5}" dt="2024-02-02T15:31:39.147" v="30" actId="478"/>
          <ac:picMkLst>
            <pc:docMk/>
            <pc:sldMk cId="3211801971" sldId="256"/>
            <ac:picMk id="6" creationId="{45A573B5-9735-50A9-864C-CA25A1C80F81}"/>
          </ac:picMkLst>
        </pc:picChg>
      </pc:sldChg>
      <pc:sldChg chg="modSp mod">
        <pc:chgData name="Thomas 'Tom' Martens" userId="35ccf0d4-9e71-4d15-bebb-7c78661c64b3" providerId="ADAL" clId="{86733BF8-42C0-6945-986F-FC0F1D59B1B5}" dt="2024-02-02T16:20:36.192" v="330" actId="20577"/>
        <pc:sldMkLst>
          <pc:docMk/>
          <pc:sldMk cId="3964307686" sldId="260"/>
        </pc:sldMkLst>
        <pc:spChg chg="mod">
          <ac:chgData name="Thomas 'Tom' Martens" userId="35ccf0d4-9e71-4d15-bebb-7c78661c64b3" providerId="ADAL" clId="{86733BF8-42C0-6945-986F-FC0F1D59B1B5}" dt="2024-02-02T16:20:36.192" v="330" actId="20577"/>
          <ac:spMkLst>
            <pc:docMk/>
            <pc:sldMk cId="3964307686" sldId="260"/>
            <ac:spMk id="3" creationId="{8F420B1D-3A42-4DE0-89A0-316C77F04CDC}"/>
          </ac:spMkLst>
        </pc:spChg>
      </pc:sldChg>
      <pc:sldChg chg="add">
        <pc:chgData name="Thomas 'Tom' Martens" userId="35ccf0d4-9e71-4d15-bebb-7c78661c64b3" providerId="ADAL" clId="{86733BF8-42C0-6945-986F-FC0F1D59B1B5}" dt="2024-02-02T15:42:34.358" v="153"/>
        <pc:sldMkLst>
          <pc:docMk/>
          <pc:sldMk cId="2747987454" sldId="264"/>
        </pc:sldMkLst>
      </pc:sldChg>
      <pc:sldChg chg="del">
        <pc:chgData name="Thomas 'Tom' Martens" userId="35ccf0d4-9e71-4d15-bebb-7c78661c64b3" providerId="ADAL" clId="{86733BF8-42C0-6945-986F-FC0F1D59B1B5}" dt="2024-02-02T15:42:28.064" v="152" actId="2696"/>
        <pc:sldMkLst>
          <pc:docMk/>
          <pc:sldMk cId="4077558964" sldId="264"/>
        </pc:sldMkLst>
      </pc:sldChg>
      <pc:sldChg chg="del">
        <pc:chgData name="Thomas 'Tom' Martens" userId="35ccf0d4-9e71-4d15-bebb-7c78661c64b3" providerId="ADAL" clId="{86733BF8-42C0-6945-986F-FC0F1D59B1B5}" dt="2024-02-02T15:37:01.294" v="60" actId="2696"/>
        <pc:sldMkLst>
          <pc:docMk/>
          <pc:sldMk cId="2330264413" sldId="272"/>
        </pc:sldMkLst>
      </pc:sldChg>
      <pc:sldChg chg="modSp add mod">
        <pc:chgData name="Thomas 'Tom' Martens" userId="35ccf0d4-9e71-4d15-bebb-7c78661c64b3" providerId="ADAL" clId="{86733BF8-42C0-6945-986F-FC0F1D59B1B5}" dt="2024-02-02T16:14:12.475" v="179" actId="242"/>
        <pc:sldMkLst>
          <pc:docMk/>
          <pc:sldMk cId="2371071427" sldId="272"/>
        </pc:sldMkLst>
        <pc:spChg chg="mod">
          <ac:chgData name="Thomas 'Tom' Martens" userId="35ccf0d4-9e71-4d15-bebb-7c78661c64b3" providerId="ADAL" clId="{86733BF8-42C0-6945-986F-FC0F1D59B1B5}" dt="2024-02-02T16:14:12.475" v="179" actId="242"/>
          <ac:spMkLst>
            <pc:docMk/>
            <pc:sldMk cId="2371071427" sldId="272"/>
            <ac:spMk id="3" creationId="{656DCFC7-2D9B-7C09-0298-51210D960F13}"/>
          </ac:spMkLst>
        </pc:spChg>
        <pc:spChg chg="mod">
          <ac:chgData name="Thomas 'Tom' Martens" userId="35ccf0d4-9e71-4d15-bebb-7c78661c64b3" providerId="ADAL" clId="{86733BF8-42C0-6945-986F-FC0F1D59B1B5}" dt="2024-02-02T16:13:56.017" v="176" actId="404"/>
          <ac:spMkLst>
            <pc:docMk/>
            <pc:sldMk cId="2371071427" sldId="272"/>
            <ac:spMk id="34" creationId="{83179EB3-5699-A004-E369-5D5B045177BA}"/>
          </ac:spMkLst>
        </pc:spChg>
        <pc:spChg chg="mod">
          <ac:chgData name="Thomas 'Tom' Martens" userId="35ccf0d4-9e71-4d15-bebb-7c78661c64b3" providerId="ADAL" clId="{86733BF8-42C0-6945-986F-FC0F1D59B1B5}" dt="2024-02-02T16:13:56.017" v="176" actId="404"/>
          <ac:spMkLst>
            <pc:docMk/>
            <pc:sldMk cId="2371071427" sldId="272"/>
            <ac:spMk id="35" creationId="{E12CA689-0FD3-5BA9-B20D-2EC3EC7E7EE4}"/>
          </ac:spMkLst>
        </pc:spChg>
        <pc:spChg chg="mod">
          <ac:chgData name="Thomas 'Tom' Martens" userId="35ccf0d4-9e71-4d15-bebb-7c78661c64b3" providerId="ADAL" clId="{86733BF8-42C0-6945-986F-FC0F1D59B1B5}" dt="2024-02-02T16:13:56.017" v="176" actId="404"/>
          <ac:spMkLst>
            <pc:docMk/>
            <pc:sldMk cId="2371071427" sldId="272"/>
            <ac:spMk id="36" creationId="{296FCD78-F7ED-6B93-026D-CDA55693D85C}"/>
          </ac:spMkLst>
        </pc:spChg>
        <pc:spChg chg="mod">
          <ac:chgData name="Thomas 'Tom' Martens" userId="35ccf0d4-9e71-4d15-bebb-7c78661c64b3" providerId="ADAL" clId="{86733BF8-42C0-6945-986F-FC0F1D59B1B5}" dt="2024-02-02T16:13:56.017" v="176" actId="404"/>
          <ac:spMkLst>
            <pc:docMk/>
            <pc:sldMk cId="2371071427" sldId="272"/>
            <ac:spMk id="37" creationId="{2FF8ADEF-8859-17D1-B690-CC9EFD23BE28}"/>
          </ac:spMkLst>
        </pc:spChg>
        <pc:spChg chg="mod">
          <ac:chgData name="Thomas 'Tom' Martens" userId="35ccf0d4-9e71-4d15-bebb-7c78661c64b3" providerId="ADAL" clId="{86733BF8-42C0-6945-986F-FC0F1D59B1B5}" dt="2024-02-02T16:13:56.017" v="176" actId="404"/>
          <ac:spMkLst>
            <pc:docMk/>
            <pc:sldMk cId="2371071427" sldId="272"/>
            <ac:spMk id="38" creationId="{F33F859C-CB90-7F33-C055-F173FCE4B0F5}"/>
          </ac:spMkLst>
        </pc:spChg>
        <pc:spChg chg="mod">
          <ac:chgData name="Thomas 'Tom' Martens" userId="35ccf0d4-9e71-4d15-bebb-7c78661c64b3" providerId="ADAL" clId="{86733BF8-42C0-6945-986F-FC0F1D59B1B5}" dt="2024-02-02T16:13:56.017" v="176" actId="404"/>
          <ac:spMkLst>
            <pc:docMk/>
            <pc:sldMk cId="2371071427" sldId="272"/>
            <ac:spMk id="40" creationId="{1464663C-3E84-4CDD-D5B9-362026871E87}"/>
          </ac:spMkLst>
        </pc:spChg>
        <pc:spChg chg="mod">
          <ac:chgData name="Thomas 'Tom' Martens" userId="35ccf0d4-9e71-4d15-bebb-7c78661c64b3" providerId="ADAL" clId="{86733BF8-42C0-6945-986F-FC0F1D59B1B5}" dt="2024-02-02T16:14:04.894" v="177" actId="1076"/>
          <ac:spMkLst>
            <pc:docMk/>
            <pc:sldMk cId="2371071427" sldId="272"/>
            <ac:spMk id="44" creationId="{054CDB66-5192-4532-49DA-825D8D5DA891}"/>
          </ac:spMkLst>
        </pc:spChg>
        <pc:picChg chg="mod">
          <ac:chgData name="Thomas 'Tom' Martens" userId="35ccf0d4-9e71-4d15-bebb-7c78661c64b3" providerId="ADAL" clId="{86733BF8-42C0-6945-986F-FC0F1D59B1B5}" dt="2024-02-02T16:13:25.111" v="175" actId="12788"/>
          <ac:picMkLst>
            <pc:docMk/>
            <pc:sldMk cId="2371071427" sldId="272"/>
            <ac:picMk id="28" creationId="{B6DD5DE8-3115-D8DB-4615-D523D29F29A2}"/>
          </ac:picMkLst>
        </pc:picChg>
      </pc:sldChg>
      <pc:sldChg chg="modSp add del mod">
        <pc:chgData name="Thomas 'Tom' Martens" userId="35ccf0d4-9e71-4d15-bebb-7c78661c64b3" providerId="ADAL" clId="{86733BF8-42C0-6945-986F-FC0F1D59B1B5}" dt="2024-02-02T16:16:38.431" v="188" actId="2696"/>
        <pc:sldMkLst>
          <pc:docMk/>
          <pc:sldMk cId="317755012" sldId="273"/>
        </pc:sldMkLst>
        <pc:spChg chg="mod">
          <ac:chgData name="Thomas 'Tom' Martens" userId="35ccf0d4-9e71-4d15-bebb-7c78661c64b3" providerId="ADAL" clId="{86733BF8-42C0-6945-986F-FC0F1D59B1B5}" dt="2024-02-02T16:14:27.663" v="181" actId="242"/>
          <ac:spMkLst>
            <pc:docMk/>
            <pc:sldMk cId="317755012" sldId="273"/>
            <ac:spMk id="3" creationId="{32D6E568-4C36-0FDB-D8A6-FAEBEF0F5C91}"/>
          </ac:spMkLst>
        </pc:spChg>
      </pc:sldChg>
      <pc:sldChg chg="add del">
        <pc:chgData name="Thomas 'Tom' Martens" userId="35ccf0d4-9e71-4d15-bebb-7c78661c64b3" providerId="ADAL" clId="{86733BF8-42C0-6945-986F-FC0F1D59B1B5}" dt="2024-02-02T16:16:23.265" v="187" actId="2696"/>
        <pc:sldMkLst>
          <pc:docMk/>
          <pc:sldMk cId="3967230264" sldId="274"/>
        </pc:sldMkLst>
      </pc:sldChg>
      <pc:sldChg chg="addSp delSp modSp add mod">
        <pc:chgData name="Thomas 'Tom' Martens" userId="35ccf0d4-9e71-4d15-bebb-7c78661c64b3" providerId="ADAL" clId="{86733BF8-42C0-6945-986F-FC0F1D59B1B5}" dt="2024-02-02T16:18:14.883" v="195" actId="14100"/>
        <pc:sldMkLst>
          <pc:docMk/>
          <pc:sldMk cId="1283505412" sldId="275"/>
        </pc:sldMkLst>
        <pc:spChg chg="mod">
          <ac:chgData name="Thomas 'Tom' Martens" userId="35ccf0d4-9e71-4d15-bebb-7c78661c64b3" providerId="ADAL" clId="{86733BF8-42C0-6945-986F-FC0F1D59B1B5}" dt="2024-02-02T16:18:14.883" v="195" actId="14100"/>
          <ac:spMkLst>
            <pc:docMk/>
            <pc:sldMk cId="1283505412" sldId="275"/>
            <ac:spMk id="2" creationId="{F1251C80-726A-3A34-81ED-461EBAFE66C8}"/>
          </ac:spMkLst>
        </pc:spChg>
        <pc:spChg chg="del">
          <ac:chgData name="Thomas 'Tom' Martens" userId="35ccf0d4-9e71-4d15-bebb-7c78661c64b3" providerId="ADAL" clId="{86733BF8-42C0-6945-986F-FC0F1D59B1B5}" dt="2024-02-02T16:12:21.030" v="170" actId="478"/>
          <ac:spMkLst>
            <pc:docMk/>
            <pc:sldMk cId="1283505412" sldId="275"/>
            <ac:spMk id="3" creationId="{53AB22BD-79B3-21C7-52FB-35F7B560036B}"/>
          </ac:spMkLst>
        </pc:spChg>
        <pc:spChg chg="mod">
          <ac:chgData name="Thomas 'Tom' Martens" userId="35ccf0d4-9e71-4d15-bebb-7c78661c64b3" providerId="ADAL" clId="{86733BF8-42C0-6945-986F-FC0F1D59B1B5}" dt="2024-02-02T16:12:00.387" v="168" actId="404"/>
          <ac:spMkLst>
            <pc:docMk/>
            <pc:sldMk cId="1283505412" sldId="275"/>
            <ac:spMk id="6" creationId="{6650379A-BA4B-EE4A-9029-70A2839FAB51}"/>
          </ac:spMkLst>
        </pc:spChg>
        <pc:spChg chg="add mod">
          <ac:chgData name="Thomas 'Tom' Martens" userId="35ccf0d4-9e71-4d15-bebb-7c78661c64b3" providerId="ADAL" clId="{86733BF8-42C0-6945-986F-FC0F1D59B1B5}" dt="2024-02-02T16:12:44.989" v="173" actId="242"/>
          <ac:spMkLst>
            <pc:docMk/>
            <pc:sldMk cId="1283505412" sldId="275"/>
            <ac:spMk id="25" creationId="{C574C530-EF51-88B4-45AF-42E7E4B5F7C4}"/>
          </ac:spMkLst>
        </pc:spChg>
      </pc:sldChg>
      <pc:sldChg chg="modSp add mod">
        <pc:chgData name="Thomas 'Tom' Martens" userId="35ccf0d4-9e71-4d15-bebb-7c78661c64b3" providerId="ADAL" clId="{86733BF8-42C0-6945-986F-FC0F1D59B1B5}" dt="2024-02-02T15:38:51.885" v="66" actId="27636"/>
        <pc:sldMkLst>
          <pc:docMk/>
          <pc:sldMk cId="0" sldId="280"/>
        </pc:sldMkLst>
        <pc:spChg chg="mod">
          <ac:chgData name="Thomas 'Tom' Martens" userId="35ccf0d4-9e71-4d15-bebb-7c78661c64b3" providerId="ADAL" clId="{86733BF8-42C0-6945-986F-FC0F1D59B1B5}" dt="2024-02-02T15:38:37.798" v="64" actId="27636"/>
          <ac:spMkLst>
            <pc:docMk/>
            <pc:sldMk cId="0" sldId="280"/>
            <ac:spMk id="2" creationId="{00000000-0000-0000-0000-000000000000}"/>
          </ac:spMkLst>
        </pc:spChg>
        <pc:spChg chg="mod">
          <ac:chgData name="Thomas 'Tom' Martens" userId="35ccf0d4-9e71-4d15-bebb-7c78661c64b3" providerId="ADAL" clId="{86733BF8-42C0-6945-986F-FC0F1D59B1B5}" dt="2024-02-02T15:38:51.885" v="66" actId="27636"/>
          <ac:spMkLst>
            <pc:docMk/>
            <pc:sldMk cId="0" sldId="280"/>
            <ac:spMk id="3" creationId="{00000000-0000-0000-0000-000000000000}"/>
          </ac:spMkLst>
        </pc:spChg>
      </pc:sldChg>
      <pc:sldChg chg="modSp add mod">
        <pc:chgData name="Thomas 'Tom' Martens" userId="35ccf0d4-9e71-4d15-bebb-7c78661c64b3" providerId="ADAL" clId="{86733BF8-42C0-6945-986F-FC0F1D59B1B5}" dt="2024-02-02T15:38:37.666" v="62" actId="27636"/>
        <pc:sldMkLst>
          <pc:docMk/>
          <pc:sldMk cId="0" sldId="282"/>
        </pc:sldMkLst>
        <pc:spChg chg="mod">
          <ac:chgData name="Thomas 'Tom' Martens" userId="35ccf0d4-9e71-4d15-bebb-7c78661c64b3" providerId="ADAL" clId="{86733BF8-42C0-6945-986F-FC0F1D59B1B5}" dt="2024-02-02T15:38:37.666" v="62" actId="27636"/>
          <ac:spMkLst>
            <pc:docMk/>
            <pc:sldMk cId="0" sldId="282"/>
            <ac:spMk id="2" creationId="{00000000-0000-0000-0000-000000000000}"/>
          </ac:spMkLst>
        </pc:spChg>
      </pc:sldChg>
      <pc:sldChg chg="del">
        <pc:chgData name="Thomas 'Tom' Martens" userId="35ccf0d4-9e71-4d15-bebb-7c78661c64b3" providerId="ADAL" clId="{86733BF8-42C0-6945-986F-FC0F1D59B1B5}" dt="2024-02-02T16:19:44.690" v="268" actId="2696"/>
        <pc:sldMkLst>
          <pc:docMk/>
          <pc:sldMk cId="3837596482" sldId="1617"/>
        </pc:sldMkLst>
      </pc:sldChg>
      <pc:sldChg chg="del">
        <pc:chgData name="Thomas 'Tom' Martens" userId="35ccf0d4-9e71-4d15-bebb-7c78661c64b3" providerId="ADAL" clId="{86733BF8-42C0-6945-986F-FC0F1D59B1B5}" dt="2024-02-02T15:46:35.945" v="158" actId="2696"/>
        <pc:sldMkLst>
          <pc:docMk/>
          <pc:sldMk cId="2254563434" sldId="2147479114"/>
        </pc:sldMkLst>
      </pc:sldChg>
      <pc:sldChg chg="del">
        <pc:chgData name="Thomas 'Tom' Martens" userId="35ccf0d4-9e71-4d15-bebb-7c78661c64b3" providerId="ADAL" clId="{86733BF8-42C0-6945-986F-FC0F1D59B1B5}" dt="2024-02-02T15:46:35.977" v="159" actId="2696"/>
        <pc:sldMkLst>
          <pc:docMk/>
          <pc:sldMk cId="2526589438" sldId="2147479117"/>
        </pc:sldMkLst>
      </pc:sldChg>
      <pc:sldChg chg="del">
        <pc:chgData name="Thomas 'Tom' Martens" userId="35ccf0d4-9e71-4d15-bebb-7c78661c64b3" providerId="ADAL" clId="{86733BF8-42C0-6945-986F-FC0F1D59B1B5}" dt="2024-02-02T15:46:36.007" v="160" actId="2696"/>
        <pc:sldMkLst>
          <pc:docMk/>
          <pc:sldMk cId="1171877161" sldId="2147479118"/>
        </pc:sldMkLst>
      </pc:sldChg>
      <pc:sldChg chg="del">
        <pc:chgData name="Thomas 'Tom' Martens" userId="35ccf0d4-9e71-4d15-bebb-7c78661c64b3" providerId="ADAL" clId="{86733BF8-42C0-6945-986F-FC0F1D59B1B5}" dt="2024-02-02T15:43:34.369" v="156" actId="2696"/>
        <pc:sldMkLst>
          <pc:docMk/>
          <pc:sldMk cId="3171419590" sldId="2147479119"/>
        </pc:sldMkLst>
      </pc:sldChg>
      <pc:sldChg chg="add">
        <pc:chgData name="Thomas 'Tom' Martens" userId="35ccf0d4-9e71-4d15-bebb-7c78661c64b3" providerId="ADAL" clId="{86733BF8-42C0-6945-986F-FC0F1D59B1B5}" dt="2024-02-02T16:33:57.810" v="331"/>
        <pc:sldMkLst>
          <pc:docMk/>
          <pc:sldMk cId="510192369" sldId="2147479138"/>
        </pc:sldMkLst>
      </pc:sldChg>
      <pc:sldChg chg="addSp modSp add del mod modAnim">
        <pc:chgData name="Thomas 'Tom' Martens" userId="35ccf0d4-9e71-4d15-bebb-7c78661c64b3" providerId="ADAL" clId="{86733BF8-42C0-6945-986F-FC0F1D59B1B5}" dt="2024-02-02T16:33:57.810" v="331"/>
        <pc:sldMkLst>
          <pc:docMk/>
          <pc:sldMk cId="3960942508" sldId="2147479139"/>
        </pc:sldMkLst>
        <pc:spChg chg="mod">
          <ac:chgData name="Thomas 'Tom' Martens" userId="35ccf0d4-9e71-4d15-bebb-7c78661c64b3" providerId="ADAL" clId="{86733BF8-42C0-6945-986F-FC0F1D59B1B5}" dt="2024-02-02T16:11:41.845" v="165" actId="14100"/>
          <ac:spMkLst>
            <pc:docMk/>
            <pc:sldMk cId="3960942508" sldId="2147479139"/>
            <ac:spMk id="26" creationId="{989D4B69-F050-2F21-1310-EF1250A2F1DD}"/>
          </ac:spMkLst>
        </pc:spChg>
        <pc:picChg chg="add mod">
          <ac:chgData name="Thomas 'Tom' Martens" userId="35ccf0d4-9e71-4d15-bebb-7c78661c64b3" providerId="ADAL" clId="{86733BF8-42C0-6945-986F-FC0F1D59B1B5}" dt="2024-02-02T15:47:34.701" v="164" actId="1076"/>
          <ac:picMkLst>
            <pc:docMk/>
            <pc:sldMk cId="3960942508" sldId="2147479139"/>
            <ac:picMk id="2" creationId="{B08B935F-E36A-5C74-D0A0-73AC3A7D2421}"/>
          </ac:picMkLst>
        </pc:picChg>
        <pc:picChg chg="add mod">
          <ac:chgData name="Thomas 'Tom' Martens" userId="35ccf0d4-9e71-4d15-bebb-7c78661c64b3" providerId="ADAL" clId="{86733BF8-42C0-6945-986F-FC0F1D59B1B5}" dt="2024-02-02T15:47:34.701" v="164" actId="1076"/>
          <ac:picMkLst>
            <pc:docMk/>
            <pc:sldMk cId="3960942508" sldId="2147479139"/>
            <ac:picMk id="3" creationId="{5A521D5D-3AE3-F26C-B7D8-A9DA295B295F}"/>
          </ac:picMkLst>
        </pc:picChg>
      </pc:sldChg>
      <pc:sldChg chg="add del">
        <pc:chgData name="Thomas 'Tom' Martens" userId="35ccf0d4-9e71-4d15-bebb-7c78661c64b3" providerId="ADAL" clId="{86733BF8-42C0-6945-986F-FC0F1D59B1B5}" dt="2024-02-02T16:35:05.970" v="332" actId="2696"/>
        <pc:sldMkLst>
          <pc:docMk/>
          <pc:sldMk cId="270759353" sldId="2147479140"/>
        </pc:sldMkLst>
      </pc:sldChg>
      <pc:sldChg chg="modSp add mod">
        <pc:chgData name="Thomas 'Tom' Martens" userId="35ccf0d4-9e71-4d15-bebb-7c78661c64b3" providerId="ADAL" clId="{86733BF8-42C0-6945-986F-FC0F1D59B1B5}" dt="2024-02-02T16:35:44.653" v="334" actId="179"/>
        <pc:sldMkLst>
          <pc:docMk/>
          <pc:sldMk cId="4278716647" sldId="2147479142"/>
        </pc:sldMkLst>
        <pc:spChg chg="mod">
          <ac:chgData name="Thomas 'Tom' Martens" userId="35ccf0d4-9e71-4d15-bebb-7c78661c64b3" providerId="ADAL" clId="{86733BF8-42C0-6945-986F-FC0F1D59B1B5}" dt="2024-02-02T16:35:44.653" v="334" actId="179"/>
          <ac:spMkLst>
            <pc:docMk/>
            <pc:sldMk cId="4278716647" sldId="2147479142"/>
            <ac:spMk id="26" creationId="{F0539E8E-4E96-91B3-3D52-B892C7B703CC}"/>
          </ac:spMkLst>
        </pc:spChg>
      </pc:sldChg>
      <pc:sldChg chg="del">
        <pc:chgData name="Thomas 'Tom' Martens" userId="35ccf0d4-9e71-4d15-bebb-7c78661c64b3" providerId="ADAL" clId="{86733BF8-42C0-6945-986F-FC0F1D59B1B5}" dt="2024-02-02T16:18:45.417" v="201" actId="2696"/>
        <pc:sldMkLst>
          <pc:docMk/>
          <pc:sldMk cId="2112848632" sldId="2147479144"/>
        </pc:sldMkLst>
      </pc:sldChg>
      <pc:sldChg chg="del">
        <pc:chgData name="Thomas 'Tom' Martens" userId="35ccf0d4-9e71-4d15-bebb-7c78661c64b3" providerId="ADAL" clId="{86733BF8-42C0-6945-986F-FC0F1D59B1B5}" dt="2024-02-02T16:18:39.852" v="197" actId="2696"/>
        <pc:sldMkLst>
          <pc:docMk/>
          <pc:sldMk cId="2513606867" sldId="2147479148"/>
        </pc:sldMkLst>
      </pc:sldChg>
      <pc:sldChg chg="del">
        <pc:chgData name="Thomas 'Tom' Martens" userId="35ccf0d4-9e71-4d15-bebb-7c78661c64b3" providerId="ADAL" clId="{86733BF8-42C0-6945-986F-FC0F1D59B1B5}" dt="2024-02-02T16:18:39.871" v="198" actId="2696"/>
        <pc:sldMkLst>
          <pc:docMk/>
          <pc:sldMk cId="915034417" sldId="2147479149"/>
        </pc:sldMkLst>
      </pc:sldChg>
      <pc:sldChg chg="del">
        <pc:chgData name="Thomas 'Tom' Martens" userId="35ccf0d4-9e71-4d15-bebb-7c78661c64b3" providerId="ADAL" clId="{86733BF8-42C0-6945-986F-FC0F1D59B1B5}" dt="2024-02-02T16:18:39.891" v="199" actId="2696"/>
        <pc:sldMkLst>
          <pc:docMk/>
          <pc:sldMk cId="1145080895" sldId="2147479150"/>
        </pc:sldMkLst>
      </pc:sldChg>
      <pc:sldChg chg="del">
        <pc:chgData name="Thomas 'Tom' Martens" userId="35ccf0d4-9e71-4d15-bebb-7c78661c64b3" providerId="ADAL" clId="{86733BF8-42C0-6945-986F-FC0F1D59B1B5}" dt="2024-02-02T16:18:39.907" v="200" actId="2696"/>
        <pc:sldMkLst>
          <pc:docMk/>
          <pc:sldMk cId="337985585" sldId="2147479151"/>
        </pc:sldMkLst>
      </pc:sldChg>
      <pc:sldChg chg="modSp mod">
        <pc:chgData name="Thomas 'Tom' Martens" userId="35ccf0d4-9e71-4d15-bebb-7c78661c64b3" providerId="ADAL" clId="{86733BF8-42C0-6945-986F-FC0F1D59B1B5}" dt="2024-02-02T16:19:21.557" v="267" actId="20577"/>
        <pc:sldMkLst>
          <pc:docMk/>
          <pc:sldMk cId="2847452468" sldId="2147479152"/>
        </pc:sldMkLst>
        <pc:spChg chg="mod">
          <ac:chgData name="Thomas 'Tom' Martens" userId="35ccf0d4-9e71-4d15-bebb-7c78661c64b3" providerId="ADAL" clId="{86733BF8-42C0-6945-986F-FC0F1D59B1B5}" dt="2024-02-02T16:19:21.557" v="267" actId="20577"/>
          <ac:spMkLst>
            <pc:docMk/>
            <pc:sldMk cId="2847452468" sldId="2147479152"/>
            <ac:spMk id="2" creationId="{7560DB9B-DCC3-B47D-66BF-4F129104F85A}"/>
          </ac:spMkLst>
        </pc:spChg>
      </pc:sldChg>
      <pc:sldChg chg="del">
        <pc:chgData name="Thomas 'Tom' Martens" userId="35ccf0d4-9e71-4d15-bebb-7c78661c64b3" providerId="ADAL" clId="{86733BF8-42C0-6945-986F-FC0F1D59B1B5}" dt="2024-02-02T15:44:29.380" v="157" actId="2696"/>
        <pc:sldMkLst>
          <pc:docMk/>
          <pc:sldMk cId="3816934556" sldId="2147479153"/>
        </pc:sldMkLst>
      </pc:sldChg>
      <pc:sldChg chg="del">
        <pc:chgData name="Thomas 'Tom' Martens" userId="35ccf0d4-9e71-4d15-bebb-7c78661c64b3" providerId="ADAL" clId="{86733BF8-42C0-6945-986F-FC0F1D59B1B5}" dt="2024-02-02T15:46:36.033" v="161" actId="2696"/>
        <pc:sldMkLst>
          <pc:docMk/>
          <pc:sldMk cId="1112391111" sldId="2147479154"/>
        </pc:sldMkLst>
      </pc:sldChg>
      <pc:sldChg chg="modSp mod">
        <pc:chgData name="Thomas 'Tom' Martens" userId="35ccf0d4-9e71-4d15-bebb-7c78661c64b3" providerId="ADAL" clId="{86733BF8-42C0-6945-986F-FC0F1D59B1B5}" dt="2024-02-02T18:15:38.682" v="343" actId="20577"/>
        <pc:sldMkLst>
          <pc:docMk/>
          <pc:sldMk cId="1145301195" sldId="2147479159"/>
        </pc:sldMkLst>
        <pc:spChg chg="mod">
          <ac:chgData name="Thomas 'Tom' Martens" userId="35ccf0d4-9e71-4d15-bebb-7c78661c64b3" providerId="ADAL" clId="{86733BF8-42C0-6945-986F-FC0F1D59B1B5}" dt="2024-02-02T18:15:38.682" v="343" actId="20577"/>
          <ac:spMkLst>
            <pc:docMk/>
            <pc:sldMk cId="1145301195" sldId="2147479159"/>
            <ac:spMk id="6" creationId="{5C7B17CA-68AB-9BB0-E8C0-3C3D33CBC132}"/>
          </ac:spMkLst>
        </pc:spChg>
      </pc:sldChg>
      <pc:sldChg chg="modSp mod">
        <pc:chgData name="Thomas 'Tom' Martens" userId="35ccf0d4-9e71-4d15-bebb-7c78661c64b3" providerId="ADAL" clId="{86733BF8-42C0-6945-986F-FC0F1D59B1B5}" dt="2024-02-02T18:19:10.380" v="352" actId="20577"/>
        <pc:sldMkLst>
          <pc:docMk/>
          <pc:sldMk cId="4253384127" sldId="2147479161"/>
        </pc:sldMkLst>
        <pc:spChg chg="mod">
          <ac:chgData name="Thomas 'Tom' Martens" userId="35ccf0d4-9e71-4d15-bebb-7c78661c64b3" providerId="ADAL" clId="{86733BF8-42C0-6945-986F-FC0F1D59B1B5}" dt="2024-02-02T18:19:10.380" v="352" actId="20577"/>
          <ac:spMkLst>
            <pc:docMk/>
            <pc:sldMk cId="4253384127" sldId="2147479161"/>
            <ac:spMk id="6" creationId="{9FB3793F-541E-FE11-83A1-D4B00784D823}"/>
          </ac:spMkLst>
        </pc:spChg>
      </pc:sldChg>
      <pc:sldChg chg="del">
        <pc:chgData name="Thomas 'Tom' Martens" userId="35ccf0d4-9e71-4d15-bebb-7c78661c64b3" providerId="ADAL" clId="{86733BF8-42C0-6945-986F-FC0F1D59B1B5}" dt="2024-02-02T16:18:45.427" v="202" actId="2696"/>
        <pc:sldMkLst>
          <pc:docMk/>
          <pc:sldMk cId="1772207378" sldId="2147479162"/>
        </pc:sldMkLst>
      </pc:sldChg>
      <pc:sldChg chg="modSp new del mod">
        <pc:chgData name="Thomas 'Tom' Martens" userId="35ccf0d4-9e71-4d15-bebb-7c78661c64b3" providerId="ADAL" clId="{86733BF8-42C0-6945-986F-FC0F1D59B1B5}" dt="2024-02-02T15:43:17.678" v="155" actId="2696"/>
        <pc:sldMkLst>
          <pc:docMk/>
          <pc:sldMk cId="3084824791" sldId="2147479163"/>
        </pc:sldMkLst>
        <pc:spChg chg="mod">
          <ac:chgData name="Thomas 'Tom' Martens" userId="35ccf0d4-9e71-4d15-bebb-7c78661c64b3" providerId="ADAL" clId="{86733BF8-42C0-6945-986F-FC0F1D59B1B5}" dt="2024-02-02T15:42:34.430" v="154" actId="27636"/>
          <ac:spMkLst>
            <pc:docMk/>
            <pc:sldMk cId="3084824791" sldId="2147479163"/>
            <ac:spMk id="2" creationId="{E2000F44-BCD4-F40E-306F-F4674F083CA9}"/>
          </ac:spMkLst>
        </pc:spChg>
        <pc:spChg chg="mod">
          <ac:chgData name="Thomas 'Tom' Martens" userId="35ccf0d4-9e71-4d15-bebb-7c78661c64b3" providerId="ADAL" clId="{86733BF8-42C0-6945-986F-FC0F1D59B1B5}" dt="2024-02-02T15:41:01.039" v="124" actId="14100"/>
          <ac:spMkLst>
            <pc:docMk/>
            <pc:sldMk cId="3084824791" sldId="2147479163"/>
            <ac:spMk id="3" creationId="{EB0956E7-50AA-2F0C-027B-E03B3EAAF1A8}"/>
          </ac:spMkLst>
        </pc:spChg>
      </pc:sldChg>
      <pc:sldChg chg="addSp delSp modSp add mod setBg modClrScheme setClrOvrMap chgLayout">
        <pc:chgData name="Thomas 'Tom' Martens" userId="35ccf0d4-9e71-4d15-bebb-7c78661c64b3" providerId="ADAL" clId="{86733BF8-42C0-6945-986F-FC0F1D59B1B5}" dt="2024-02-02T15:42:08.970" v="151" actId="26606"/>
        <pc:sldMkLst>
          <pc:docMk/>
          <pc:sldMk cId="223579491" sldId="2147479164"/>
        </pc:sldMkLst>
        <pc:spChg chg="mod ord">
          <ac:chgData name="Thomas 'Tom' Martens" userId="35ccf0d4-9e71-4d15-bebb-7c78661c64b3" providerId="ADAL" clId="{86733BF8-42C0-6945-986F-FC0F1D59B1B5}" dt="2024-02-02T15:42:08.970" v="151" actId="26606"/>
          <ac:spMkLst>
            <pc:docMk/>
            <pc:sldMk cId="223579491" sldId="2147479164"/>
            <ac:spMk id="2" creationId="{00000000-0000-0000-0000-000000000000}"/>
          </ac:spMkLst>
        </pc:spChg>
        <pc:spChg chg="add del mod ord">
          <ac:chgData name="Thomas 'Tom' Martens" userId="35ccf0d4-9e71-4d15-bebb-7c78661c64b3" providerId="ADAL" clId="{86733BF8-42C0-6945-986F-FC0F1D59B1B5}" dt="2024-02-02T15:41:23.041" v="128" actId="478"/>
          <ac:spMkLst>
            <pc:docMk/>
            <pc:sldMk cId="223579491" sldId="2147479164"/>
            <ac:spMk id="3" creationId="{5AA1AC60-C713-ABC4-6A6B-CA8392D28036}"/>
          </ac:spMkLst>
        </pc:spChg>
        <pc:spChg chg="add del">
          <ac:chgData name="Thomas 'Tom' Martens" userId="35ccf0d4-9e71-4d15-bebb-7c78661c64b3" providerId="ADAL" clId="{86733BF8-42C0-6945-986F-FC0F1D59B1B5}" dt="2024-02-02T15:42:03.908" v="148" actId="26606"/>
          <ac:spMkLst>
            <pc:docMk/>
            <pc:sldMk cId="223579491" sldId="2147479164"/>
            <ac:spMk id="5" creationId="{13E08444-43C3-4332-B02D-F2DBC8C1DBD5}"/>
          </ac:spMkLst>
        </pc:spChg>
        <pc:spChg chg="add del">
          <ac:chgData name="Thomas 'Tom' Martens" userId="35ccf0d4-9e71-4d15-bebb-7c78661c64b3" providerId="ADAL" clId="{86733BF8-42C0-6945-986F-FC0F1D59B1B5}" dt="2024-02-02T15:42:03.908" v="148" actId="26606"/>
          <ac:spMkLst>
            <pc:docMk/>
            <pc:sldMk cId="223579491" sldId="2147479164"/>
            <ac:spMk id="8" creationId="{C75470D1-A9BC-450A-94B8-E09E222C0CFB}"/>
          </ac:spMkLst>
        </pc:spChg>
        <pc:spChg chg="add del">
          <ac:chgData name="Thomas 'Tom' Martens" userId="35ccf0d4-9e71-4d15-bebb-7c78661c64b3" providerId="ADAL" clId="{86733BF8-42C0-6945-986F-FC0F1D59B1B5}" dt="2024-02-02T15:42:03.908" v="148" actId="26606"/>
          <ac:spMkLst>
            <pc:docMk/>
            <pc:sldMk cId="223579491" sldId="2147479164"/>
            <ac:spMk id="10" creationId="{64F97EC1-3569-4A79-9DB8-CC79407DFFE2}"/>
          </ac:spMkLst>
        </pc:spChg>
        <pc:spChg chg="add del">
          <ac:chgData name="Thomas 'Tom' Martens" userId="35ccf0d4-9e71-4d15-bebb-7c78661c64b3" providerId="ADAL" clId="{86733BF8-42C0-6945-986F-FC0F1D59B1B5}" dt="2024-02-02T15:42:08.965" v="150" actId="26606"/>
          <ac:spMkLst>
            <pc:docMk/>
            <pc:sldMk cId="223579491" sldId="2147479164"/>
            <ac:spMk id="16" creationId="{F1ACBE00-0221-433D-8EA5-D9D7B45F35BE}"/>
          </ac:spMkLst>
        </pc:spChg>
        <pc:spChg chg="add del">
          <ac:chgData name="Thomas 'Tom' Martens" userId="35ccf0d4-9e71-4d15-bebb-7c78661c64b3" providerId="ADAL" clId="{86733BF8-42C0-6945-986F-FC0F1D59B1B5}" dt="2024-02-02T15:42:08.965" v="150" actId="26606"/>
          <ac:spMkLst>
            <pc:docMk/>
            <pc:sldMk cId="223579491" sldId="2147479164"/>
            <ac:spMk id="17" creationId="{EFB0C39A-F8CA-4A79-AFFC-E9780FB1991A}"/>
          </ac:spMkLst>
        </pc:spChg>
        <pc:spChg chg="add del">
          <ac:chgData name="Thomas 'Tom' Martens" userId="35ccf0d4-9e71-4d15-bebb-7c78661c64b3" providerId="ADAL" clId="{86733BF8-42C0-6945-986F-FC0F1D59B1B5}" dt="2024-02-02T15:42:08.965" v="150" actId="26606"/>
          <ac:spMkLst>
            <pc:docMk/>
            <pc:sldMk cId="223579491" sldId="2147479164"/>
            <ac:spMk id="19" creationId="{948C6639-F651-4D15-A695-E9D03BB2AEDE}"/>
          </ac:spMkLst>
        </pc:spChg>
        <pc:spChg chg="add">
          <ac:chgData name="Thomas 'Tom' Martens" userId="35ccf0d4-9e71-4d15-bebb-7c78661c64b3" providerId="ADAL" clId="{86733BF8-42C0-6945-986F-FC0F1D59B1B5}" dt="2024-02-02T15:42:08.970" v="151" actId="26606"/>
          <ac:spMkLst>
            <pc:docMk/>
            <pc:sldMk cId="223579491" sldId="2147479164"/>
            <ac:spMk id="21" creationId="{C75470D1-A9BC-450A-94B8-E09E222C0CFB}"/>
          </ac:spMkLst>
        </pc:spChg>
        <pc:spChg chg="add">
          <ac:chgData name="Thomas 'Tom' Martens" userId="35ccf0d4-9e71-4d15-bebb-7c78661c64b3" providerId="ADAL" clId="{86733BF8-42C0-6945-986F-FC0F1D59B1B5}" dt="2024-02-02T15:42:08.970" v="151" actId="26606"/>
          <ac:spMkLst>
            <pc:docMk/>
            <pc:sldMk cId="223579491" sldId="2147479164"/>
            <ac:spMk id="22" creationId="{06E59230-6241-4F71-8F80-408E4EBA22A0}"/>
          </ac:spMkLst>
        </pc:spChg>
        <pc:spChg chg="add">
          <ac:chgData name="Thomas 'Tom' Martens" userId="35ccf0d4-9e71-4d15-bebb-7c78661c64b3" providerId="ADAL" clId="{86733BF8-42C0-6945-986F-FC0F1D59B1B5}" dt="2024-02-02T15:42:08.970" v="151" actId="26606"/>
          <ac:spMkLst>
            <pc:docMk/>
            <pc:sldMk cId="223579491" sldId="2147479164"/>
            <ac:spMk id="23" creationId="{E1A01B88-BE75-48CC-A6A5-AD51DC9EC35B}"/>
          </ac:spMkLst>
        </pc:spChg>
        <pc:spChg chg="del">
          <ac:chgData name="Thomas 'Tom' Martens" userId="35ccf0d4-9e71-4d15-bebb-7c78661c64b3" providerId="ADAL" clId="{86733BF8-42C0-6945-986F-FC0F1D59B1B5}" dt="2024-02-02T15:41:23.041" v="128" actId="478"/>
          <ac:spMkLst>
            <pc:docMk/>
            <pc:sldMk cId="223579491" sldId="2147479164"/>
            <ac:spMk id="35" creationId="{4E5CD148-BB41-84BF-E298-292183492DFE}"/>
          </ac:spMkLst>
        </pc:spChg>
        <pc:spChg chg="del">
          <ac:chgData name="Thomas 'Tom' Martens" userId="35ccf0d4-9e71-4d15-bebb-7c78661c64b3" providerId="ADAL" clId="{86733BF8-42C0-6945-986F-FC0F1D59B1B5}" dt="2024-02-02T15:41:23.041" v="128" actId="478"/>
          <ac:spMkLst>
            <pc:docMk/>
            <pc:sldMk cId="223579491" sldId="2147479164"/>
            <ac:spMk id="39" creationId="{2EA8514A-CF8E-AD69-E668-68A3BC5C5125}"/>
          </ac:spMkLst>
        </pc:spChg>
        <pc:spChg chg="del">
          <ac:chgData name="Thomas 'Tom' Martens" userId="35ccf0d4-9e71-4d15-bebb-7c78661c64b3" providerId="ADAL" clId="{86733BF8-42C0-6945-986F-FC0F1D59B1B5}" dt="2024-02-02T15:41:23.041" v="128" actId="478"/>
          <ac:spMkLst>
            <pc:docMk/>
            <pc:sldMk cId="223579491" sldId="2147479164"/>
            <ac:spMk id="40" creationId="{04018368-C8AB-E05C-AE9C-CB62F24C655E}"/>
          </ac:spMkLst>
        </pc:spChg>
        <pc:grpChg chg="del">
          <ac:chgData name="Thomas 'Tom' Martens" userId="35ccf0d4-9e71-4d15-bebb-7c78661c64b3" providerId="ADAL" clId="{86733BF8-42C0-6945-986F-FC0F1D59B1B5}" dt="2024-02-02T15:41:23.041" v="128" actId="478"/>
          <ac:grpSpMkLst>
            <pc:docMk/>
            <pc:sldMk cId="223579491" sldId="2147479164"/>
            <ac:grpSpMk id="36" creationId="{870E713E-BE18-A5BD-A520-FC6AFDEEDF74}"/>
          </ac:grpSpMkLst>
        </pc:grpChg>
        <pc:grpChg chg="del">
          <ac:chgData name="Thomas 'Tom' Martens" userId="35ccf0d4-9e71-4d15-bebb-7c78661c64b3" providerId="ADAL" clId="{86733BF8-42C0-6945-986F-FC0F1D59B1B5}" dt="2024-02-02T15:41:23.041" v="128" actId="478"/>
          <ac:grpSpMkLst>
            <pc:docMk/>
            <pc:sldMk cId="223579491" sldId="2147479164"/>
            <ac:grpSpMk id="37" creationId="{541BB0EF-21AD-2F49-04C0-87A7FC143CEE}"/>
          </ac:grpSpMkLst>
        </pc:grpChg>
        <pc:grpChg chg="del">
          <ac:chgData name="Thomas 'Tom' Martens" userId="35ccf0d4-9e71-4d15-bebb-7c78661c64b3" providerId="ADAL" clId="{86733BF8-42C0-6945-986F-FC0F1D59B1B5}" dt="2024-02-02T15:41:23.041" v="128" actId="478"/>
          <ac:grpSpMkLst>
            <pc:docMk/>
            <pc:sldMk cId="223579491" sldId="2147479164"/>
            <ac:grpSpMk id="38" creationId="{383733C4-E508-9830-D296-260D2FCE0640}"/>
          </ac:grpSpMkLst>
        </pc:grpChg>
        <pc:picChg chg="add del">
          <ac:chgData name="Thomas 'Tom' Martens" userId="35ccf0d4-9e71-4d15-bebb-7c78661c64b3" providerId="ADAL" clId="{86733BF8-42C0-6945-986F-FC0F1D59B1B5}" dt="2024-02-02T15:42:03.908" v="148" actId="26606"/>
          <ac:picMkLst>
            <pc:docMk/>
            <pc:sldMk cId="223579491" sldId="2147479164"/>
            <ac:picMk id="4" creationId="{941BA8C2-4B31-F447-C98A-25AAA964FA93}"/>
          </ac:picMkLst>
        </pc:picChg>
        <pc:picChg chg="del">
          <ac:chgData name="Thomas 'Tom' Martens" userId="35ccf0d4-9e71-4d15-bebb-7c78661c64b3" providerId="ADAL" clId="{86733BF8-42C0-6945-986F-FC0F1D59B1B5}" dt="2024-02-02T15:41:23.041" v="128" actId="478"/>
          <ac:picMkLst>
            <pc:docMk/>
            <pc:sldMk cId="223579491" sldId="2147479164"/>
            <ac:picMk id="6" creationId="{089FEF61-925E-04CE-3621-11D717808D7C}"/>
          </ac:picMkLst>
        </pc:picChg>
        <pc:picChg chg="del">
          <ac:chgData name="Thomas 'Tom' Martens" userId="35ccf0d4-9e71-4d15-bebb-7c78661c64b3" providerId="ADAL" clId="{86733BF8-42C0-6945-986F-FC0F1D59B1B5}" dt="2024-02-02T15:41:23.041" v="128" actId="478"/>
          <ac:picMkLst>
            <pc:docMk/>
            <pc:sldMk cId="223579491" sldId="2147479164"/>
            <ac:picMk id="12" creationId="{83874828-554E-5063-DA75-5AC810EA98DD}"/>
          </ac:picMkLst>
        </pc:picChg>
        <pc:picChg chg="add del">
          <ac:chgData name="Thomas 'Tom' Martens" userId="35ccf0d4-9e71-4d15-bebb-7c78661c64b3" providerId="ADAL" clId="{86733BF8-42C0-6945-986F-FC0F1D59B1B5}" dt="2024-02-02T15:42:08.965" v="150" actId="26606"/>
          <ac:picMkLst>
            <pc:docMk/>
            <pc:sldMk cId="223579491" sldId="2147479164"/>
            <ac:picMk id="18" creationId="{1DE17423-A257-3B63-7429-9BD38660B445}"/>
          </ac:picMkLst>
        </pc:picChg>
        <pc:picChg chg="add">
          <ac:chgData name="Thomas 'Tom' Martens" userId="35ccf0d4-9e71-4d15-bebb-7c78661c64b3" providerId="ADAL" clId="{86733BF8-42C0-6945-986F-FC0F1D59B1B5}" dt="2024-02-02T15:42:08.970" v="151" actId="26606"/>
          <ac:picMkLst>
            <pc:docMk/>
            <pc:sldMk cId="223579491" sldId="2147479164"/>
            <ac:picMk id="24" creationId="{4636CBC9-5B58-6E6D-4D39-D7D182F8DB2C}"/>
          </ac:picMkLst>
        </pc:picChg>
        <pc:picChg chg="del">
          <ac:chgData name="Thomas 'Tom' Martens" userId="35ccf0d4-9e71-4d15-bebb-7c78661c64b3" providerId="ADAL" clId="{86733BF8-42C0-6945-986F-FC0F1D59B1B5}" dt="2024-02-02T15:41:23.041" v="128" actId="478"/>
          <ac:picMkLst>
            <pc:docMk/>
            <pc:sldMk cId="223579491" sldId="2147479164"/>
            <ac:picMk id="26" creationId="{4F863968-FADE-BE21-E566-78B84522A7E2}"/>
          </ac:picMkLst>
        </pc:picChg>
        <pc:picChg chg="del">
          <ac:chgData name="Thomas 'Tom' Martens" userId="35ccf0d4-9e71-4d15-bebb-7c78661c64b3" providerId="ADAL" clId="{86733BF8-42C0-6945-986F-FC0F1D59B1B5}" dt="2024-02-02T15:41:23.041" v="128" actId="478"/>
          <ac:picMkLst>
            <pc:docMk/>
            <pc:sldMk cId="223579491" sldId="2147479164"/>
            <ac:picMk id="33" creationId="{469CE69C-C09A-F6DB-4E69-C5A2178B8D53}"/>
          </ac:picMkLst>
        </pc:picChg>
        <pc:picChg chg="del">
          <ac:chgData name="Thomas 'Tom' Martens" userId="35ccf0d4-9e71-4d15-bebb-7c78661c64b3" providerId="ADAL" clId="{86733BF8-42C0-6945-986F-FC0F1D59B1B5}" dt="2024-02-02T15:41:23.041" v="128" actId="478"/>
          <ac:picMkLst>
            <pc:docMk/>
            <pc:sldMk cId="223579491" sldId="2147479164"/>
            <ac:picMk id="34" creationId="{A2F96FE4-8672-3F49-0A05-6CC45B14E943}"/>
          </ac:picMkLst>
        </pc:picChg>
        <pc:cxnChg chg="add del">
          <ac:chgData name="Thomas 'Tom' Martens" userId="35ccf0d4-9e71-4d15-bebb-7c78661c64b3" providerId="ADAL" clId="{86733BF8-42C0-6945-986F-FC0F1D59B1B5}" dt="2024-02-02T15:42:03.908" v="148" actId="26606"/>
          <ac:cxnSpMkLst>
            <pc:docMk/>
            <pc:sldMk cId="223579491" sldId="2147479164"/>
            <ac:cxnSpMk id="14" creationId="{4D848F31-B9E9-4B45-86EB-66A7D70D487A}"/>
          </ac:cxnSpMkLst>
        </pc:cxnChg>
      </pc:sldChg>
      <pc:sldChg chg="addSp modSp add">
        <pc:chgData name="Thomas 'Tom' Martens" userId="35ccf0d4-9e71-4d15-bebb-7c78661c64b3" providerId="ADAL" clId="{86733BF8-42C0-6945-986F-FC0F1D59B1B5}" dt="2024-02-02T16:15:11.342" v="183"/>
        <pc:sldMkLst>
          <pc:docMk/>
          <pc:sldMk cId="35846970" sldId="2147479165"/>
        </pc:sldMkLst>
        <pc:picChg chg="add mod">
          <ac:chgData name="Thomas 'Tom' Martens" userId="35ccf0d4-9e71-4d15-bebb-7c78661c64b3" providerId="ADAL" clId="{86733BF8-42C0-6945-986F-FC0F1D59B1B5}" dt="2024-02-02T16:15:11.342" v="183"/>
          <ac:picMkLst>
            <pc:docMk/>
            <pc:sldMk cId="35846970" sldId="2147479165"/>
            <ac:picMk id="2" creationId="{B971B37A-8BA6-D244-0729-8F159FE6CFC4}"/>
          </ac:picMkLst>
        </pc:picChg>
      </pc:sldChg>
      <pc:sldChg chg="addSp delSp modSp add mod">
        <pc:chgData name="Thomas 'Tom' Martens" userId="35ccf0d4-9e71-4d15-bebb-7c78661c64b3" providerId="ADAL" clId="{86733BF8-42C0-6945-986F-FC0F1D59B1B5}" dt="2024-02-02T16:17:42.165" v="193"/>
        <pc:sldMkLst>
          <pc:docMk/>
          <pc:sldMk cId="85076717" sldId="2147479166"/>
        </pc:sldMkLst>
        <pc:spChg chg="add mod">
          <ac:chgData name="Thomas 'Tom' Martens" userId="35ccf0d4-9e71-4d15-bebb-7c78661c64b3" providerId="ADAL" clId="{86733BF8-42C0-6945-986F-FC0F1D59B1B5}" dt="2024-02-02T16:17:11.867" v="190"/>
          <ac:spMkLst>
            <pc:docMk/>
            <pc:sldMk cId="85076717" sldId="2147479166"/>
            <ac:spMk id="9" creationId="{E2C4DCA5-C30B-63C6-A5FA-83741D0FD5E2}"/>
          </ac:spMkLst>
        </pc:spChg>
        <pc:spChg chg="add mod">
          <ac:chgData name="Thomas 'Tom' Martens" userId="35ccf0d4-9e71-4d15-bebb-7c78661c64b3" providerId="ADAL" clId="{86733BF8-42C0-6945-986F-FC0F1D59B1B5}" dt="2024-02-02T16:17:11.867" v="190"/>
          <ac:spMkLst>
            <pc:docMk/>
            <pc:sldMk cId="85076717" sldId="2147479166"/>
            <ac:spMk id="10" creationId="{FE2026F0-34B5-4237-6A2A-438D35E1290F}"/>
          </ac:spMkLst>
        </pc:spChg>
        <pc:spChg chg="add mod">
          <ac:chgData name="Thomas 'Tom' Martens" userId="35ccf0d4-9e71-4d15-bebb-7c78661c64b3" providerId="ADAL" clId="{86733BF8-42C0-6945-986F-FC0F1D59B1B5}" dt="2024-02-02T16:17:24.085" v="191" actId="12788"/>
          <ac:spMkLst>
            <pc:docMk/>
            <pc:sldMk cId="85076717" sldId="2147479166"/>
            <ac:spMk id="11" creationId="{7FA5FE6D-097E-274C-DFA0-1E7C8CA12B1A}"/>
          </ac:spMkLst>
        </pc:spChg>
        <pc:spChg chg="add mod">
          <ac:chgData name="Thomas 'Tom' Martens" userId="35ccf0d4-9e71-4d15-bebb-7c78661c64b3" providerId="ADAL" clId="{86733BF8-42C0-6945-986F-FC0F1D59B1B5}" dt="2024-02-02T16:17:11.867" v="190"/>
          <ac:spMkLst>
            <pc:docMk/>
            <pc:sldMk cId="85076717" sldId="2147479166"/>
            <ac:spMk id="12" creationId="{8FBCCBD3-C751-DF3B-9C7C-655FFEC5BD31}"/>
          </ac:spMkLst>
        </pc:spChg>
        <pc:spChg chg="add mod">
          <ac:chgData name="Thomas 'Tom' Martens" userId="35ccf0d4-9e71-4d15-bebb-7c78661c64b3" providerId="ADAL" clId="{86733BF8-42C0-6945-986F-FC0F1D59B1B5}" dt="2024-02-02T16:17:11.867" v="190"/>
          <ac:spMkLst>
            <pc:docMk/>
            <pc:sldMk cId="85076717" sldId="2147479166"/>
            <ac:spMk id="13" creationId="{04182125-0AE6-7020-5A30-7AD1406C6180}"/>
          </ac:spMkLst>
        </pc:spChg>
        <pc:spChg chg="add mod">
          <ac:chgData name="Thomas 'Tom' Martens" userId="35ccf0d4-9e71-4d15-bebb-7c78661c64b3" providerId="ADAL" clId="{86733BF8-42C0-6945-986F-FC0F1D59B1B5}" dt="2024-02-02T16:17:11.867" v="190"/>
          <ac:spMkLst>
            <pc:docMk/>
            <pc:sldMk cId="85076717" sldId="2147479166"/>
            <ac:spMk id="14" creationId="{43D67DC1-5DEE-8CBE-13C2-2F451B9BBC26}"/>
          </ac:spMkLst>
        </pc:spChg>
        <pc:spChg chg="add mod">
          <ac:chgData name="Thomas 'Tom' Martens" userId="35ccf0d4-9e71-4d15-bebb-7c78661c64b3" providerId="ADAL" clId="{86733BF8-42C0-6945-986F-FC0F1D59B1B5}" dt="2024-02-02T16:17:11.867" v="190"/>
          <ac:spMkLst>
            <pc:docMk/>
            <pc:sldMk cId="85076717" sldId="2147479166"/>
            <ac:spMk id="15" creationId="{2C8B52DD-212D-35F2-5CB4-A93888CAD8E4}"/>
          </ac:spMkLst>
        </pc:spChg>
        <pc:spChg chg="add mod">
          <ac:chgData name="Thomas 'Tom' Martens" userId="35ccf0d4-9e71-4d15-bebb-7c78661c64b3" providerId="ADAL" clId="{86733BF8-42C0-6945-986F-FC0F1D59B1B5}" dt="2024-02-02T16:17:11.867" v="190"/>
          <ac:spMkLst>
            <pc:docMk/>
            <pc:sldMk cId="85076717" sldId="2147479166"/>
            <ac:spMk id="16" creationId="{EA174167-ADEE-3BB9-F121-854111BD5BF8}"/>
          </ac:spMkLst>
        </pc:spChg>
        <pc:spChg chg="add mod">
          <ac:chgData name="Thomas 'Tom' Martens" userId="35ccf0d4-9e71-4d15-bebb-7c78661c64b3" providerId="ADAL" clId="{86733BF8-42C0-6945-986F-FC0F1D59B1B5}" dt="2024-02-02T16:17:42.165" v="193"/>
          <ac:spMkLst>
            <pc:docMk/>
            <pc:sldMk cId="85076717" sldId="2147479166"/>
            <ac:spMk id="17" creationId="{52AFDF8A-B475-8007-27A2-3215C754692E}"/>
          </ac:spMkLst>
        </pc:spChg>
        <pc:spChg chg="del">
          <ac:chgData name="Thomas 'Tom' Martens" userId="35ccf0d4-9e71-4d15-bebb-7c78661c64b3" providerId="ADAL" clId="{86733BF8-42C0-6945-986F-FC0F1D59B1B5}" dt="2024-02-02T16:17:00.281" v="189" actId="478"/>
          <ac:spMkLst>
            <pc:docMk/>
            <pc:sldMk cId="85076717" sldId="2147479166"/>
            <ac:spMk id="53" creationId="{1404A65F-8A74-F441-5B36-5614E40BE756}"/>
          </ac:spMkLst>
        </pc:spChg>
        <pc:spChg chg="del">
          <ac:chgData name="Thomas 'Tom' Martens" userId="35ccf0d4-9e71-4d15-bebb-7c78661c64b3" providerId="ADAL" clId="{86733BF8-42C0-6945-986F-FC0F1D59B1B5}" dt="2024-02-02T16:17:00.281" v="189" actId="478"/>
          <ac:spMkLst>
            <pc:docMk/>
            <pc:sldMk cId="85076717" sldId="2147479166"/>
            <ac:spMk id="54" creationId="{FAC8D213-0B44-BDDB-FA54-888A716D743B}"/>
          </ac:spMkLst>
        </pc:spChg>
        <pc:spChg chg="del">
          <ac:chgData name="Thomas 'Tom' Martens" userId="35ccf0d4-9e71-4d15-bebb-7c78661c64b3" providerId="ADAL" clId="{86733BF8-42C0-6945-986F-FC0F1D59B1B5}" dt="2024-02-02T16:17:00.281" v="189" actId="478"/>
          <ac:spMkLst>
            <pc:docMk/>
            <pc:sldMk cId="85076717" sldId="2147479166"/>
            <ac:spMk id="55" creationId="{1DAB5F83-AFB4-17B5-EC31-C73CA961A100}"/>
          </ac:spMkLst>
        </pc:spChg>
        <pc:spChg chg="del">
          <ac:chgData name="Thomas 'Tom' Martens" userId="35ccf0d4-9e71-4d15-bebb-7c78661c64b3" providerId="ADAL" clId="{86733BF8-42C0-6945-986F-FC0F1D59B1B5}" dt="2024-02-02T16:17:00.281" v="189" actId="478"/>
          <ac:spMkLst>
            <pc:docMk/>
            <pc:sldMk cId="85076717" sldId="2147479166"/>
            <ac:spMk id="56" creationId="{03D67206-3AC7-F2F7-B8A1-66ADCBFD85E8}"/>
          </ac:spMkLst>
        </pc:spChg>
        <pc:spChg chg="del">
          <ac:chgData name="Thomas 'Tom' Martens" userId="35ccf0d4-9e71-4d15-bebb-7c78661c64b3" providerId="ADAL" clId="{86733BF8-42C0-6945-986F-FC0F1D59B1B5}" dt="2024-02-02T16:17:00.281" v="189" actId="478"/>
          <ac:spMkLst>
            <pc:docMk/>
            <pc:sldMk cId="85076717" sldId="2147479166"/>
            <ac:spMk id="57" creationId="{D45143C9-E4FF-D60E-75E0-2C5EA35F6B01}"/>
          </ac:spMkLst>
        </pc:spChg>
        <pc:spChg chg="del">
          <ac:chgData name="Thomas 'Tom' Martens" userId="35ccf0d4-9e71-4d15-bebb-7c78661c64b3" providerId="ADAL" clId="{86733BF8-42C0-6945-986F-FC0F1D59B1B5}" dt="2024-02-02T16:17:00.281" v="189" actId="478"/>
          <ac:spMkLst>
            <pc:docMk/>
            <pc:sldMk cId="85076717" sldId="2147479166"/>
            <ac:spMk id="58" creationId="{9F073A4C-E25E-F162-CD60-859511F883AD}"/>
          </ac:spMkLst>
        </pc:spChg>
        <pc:spChg chg="del">
          <ac:chgData name="Thomas 'Tom' Martens" userId="35ccf0d4-9e71-4d15-bebb-7c78661c64b3" providerId="ADAL" clId="{86733BF8-42C0-6945-986F-FC0F1D59B1B5}" dt="2024-02-02T16:17:00.281" v="189" actId="478"/>
          <ac:spMkLst>
            <pc:docMk/>
            <pc:sldMk cId="85076717" sldId="2147479166"/>
            <ac:spMk id="59" creationId="{FE6FEABE-68AA-2EE4-138E-16F6988C9A94}"/>
          </ac:spMkLst>
        </pc:spChg>
        <pc:spChg chg="del">
          <ac:chgData name="Thomas 'Tom' Martens" userId="35ccf0d4-9e71-4d15-bebb-7c78661c64b3" providerId="ADAL" clId="{86733BF8-42C0-6945-986F-FC0F1D59B1B5}" dt="2024-02-02T16:17:00.281" v="189" actId="478"/>
          <ac:spMkLst>
            <pc:docMk/>
            <pc:sldMk cId="85076717" sldId="2147479166"/>
            <ac:spMk id="60" creationId="{1433372F-D53E-ED60-9286-88DD514A5F98}"/>
          </ac:spMkLst>
        </pc:spChg>
        <pc:spChg chg="del">
          <ac:chgData name="Thomas 'Tom' Martens" userId="35ccf0d4-9e71-4d15-bebb-7c78661c64b3" providerId="ADAL" clId="{86733BF8-42C0-6945-986F-FC0F1D59B1B5}" dt="2024-02-02T16:17:40.806" v="192" actId="478"/>
          <ac:spMkLst>
            <pc:docMk/>
            <pc:sldMk cId="85076717" sldId="2147479166"/>
            <ac:spMk id="63" creationId="{8288A1EA-C321-5355-FE99-1984A0272CFB}"/>
          </ac:spMkLst>
        </pc:spChg>
        <pc:picChg chg="add mod">
          <ac:chgData name="Thomas 'Tom' Martens" userId="35ccf0d4-9e71-4d15-bebb-7c78661c64b3" providerId="ADAL" clId="{86733BF8-42C0-6945-986F-FC0F1D59B1B5}" dt="2024-02-02T16:15:43.706" v="185"/>
          <ac:picMkLst>
            <pc:docMk/>
            <pc:sldMk cId="85076717" sldId="2147479166"/>
            <ac:picMk id="2" creationId="{8FD95804-C18B-6DC7-EE63-11C50F41AA2F}"/>
          </ac:picMkLst>
        </pc:picChg>
        <pc:picChg chg="add mod">
          <ac:chgData name="Thomas 'Tom' Martens" userId="35ccf0d4-9e71-4d15-bebb-7c78661c64b3" providerId="ADAL" clId="{86733BF8-42C0-6945-986F-FC0F1D59B1B5}" dt="2024-02-02T16:16:00.108" v="186"/>
          <ac:picMkLst>
            <pc:docMk/>
            <pc:sldMk cId="85076717" sldId="2147479166"/>
            <ac:picMk id="4" creationId="{323DFEE3-A6F0-D47D-C300-8B36E8C53742}"/>
          </ac:picMkLst>
        </pc:picChg>
        <pc:picChg chg="add mod">
          <ac:chgData name="Thomas 'Tom' Martens" userId="35ccf0d4-9e71-4d15-bebb-7c78661c64b3" providerId="ADAL" clId="{86733BF8-42C0-6945-986F-FC0F1D59B1B5}" dt="2024-02-02T16:16:00.108" v="186"/>
          <ac:picMkLst>
            <pc:docMk/>
            <pc:sldMk cId="85076717" sldId="2147479166"/>
            <ac:picMk id="5" creationId="{F47851E3-63FC-8E86-CF0C-D1BA612808FB}"/>
          </ac:picMkLst>
        </pc:picChg>
        <pc:picChg chg="add mod">
          <ac:chgData name="Thomas 'Tom' Martens" userId="35ccf0d4-9e71-4d15-bebb-7c78661c64b3" providerId="ADAL" clId="{86733BF8-42C0-6945-986F-FC0F1D59B1B5}" dt="2024-02-02T16:17:24.085" v="191" actId="12788"/>
          <ac:picMkLst>
            <pc:docMk/>
            <pc:sldMk cId="85076717" sldId="2147479166"/>
            <ac:picMk id="6" creationId="{ABEF038B-5B50-839E-20E0-6FB59A5F08A9}"/>
          </ac:picMkLst>
        </pc:picChg>
        <pc:picChg chg="add mod">
          <ac:chgData name="Thomas 'Tom' Martens" userId="35ccf0d4-9e71-4d15-bebb-7c78661c64b3" providerId="ADAL" clId="{86733BF8-42C0-6945-986F-FC0F1D59B1B5}" dt="2024-02-02T16:16:00.108" v="186"/>
          <ac:picMkLst>
            <pc:docMk/>
            <pc:sldMk cId="85076717" sldId="2147479166"/>
            <ac:picMk id="7" creationId="{98AC1BA9-6CEF-8135-62A6-7399BFFC1AA0}"/>
          </ac:picMkLst>
        </pc:picChg>
        <pc:picChg chg="add mod">
          <ac:chgData name="Thomas 'Tom' Martens" userId="35ccf0d4-9e71-4d15-bebb-7c78661c64b3" providerId="ADAL" clId="{86733BF8-42C0-6945-986F-FC0F1D59B1B5}" dt="2024-02-02T16:16:00.108" v="186"/>
          <ac:picMkLst>
            <pc:docMk/>
            <pc:sldMk cId="85076717" sldId="2147479166"/>
            <ac:picMk id="8" creationId="{75C48168-EC1D-F8EA-931E-665E3753403E}"/>
          </ac:picMkLst>
        </pc:picChg>
        <pc:picChg chg="mod">
          <ac:chgData name="Thomas 'Tom' Martens" userId="35ccf0d4-9e71-4d15-bebb-7c78661c64b3" providerId="ADAL" clId="{86733BF8-42C0-6945-986F-FC0F1D59B1B5}" dt="2024-02-02T16:17:24.085" v="191" actId="12788"/>
          <ac:picMkLst>
            <pc:docMk/>
            <pc:sldMk cId="85076717" sldId="2147479166"/>
            <ac:picMk id="47" creationId="{200246B2-10E6-F927-6506-02AE6BFA7A3A}"/>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12-14T00:23:12.078" idx="1">
    <p:pos x="355" y="707"/>
    <p:text>Add QR</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02.02.24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file:///azure/synapse-analytics/spark/apache-spark-what-is-delta-lak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a:t>
            </a:fld>
            <a:endParaRPr lang="de-DE"/>
          </a:p>
        </p:txBody>
      </p:sp>
    </p:spTree>
    <p:extLst>
      <p:ext uri="{BB962C8B-B14F-4D97-AF65-F5344CB8AC3E}">
        <p14:creationId xmlns:p14="http://schemas.microsoft.com/office/powerpoint/2010/main" val="276635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lnSpcReduction="10000"/>
          </a:bodyPr>
          <a:lstStyle/>
          <a:p>
            <a:pPr>
              <a:spcBef>
                <a:spcPct val="43750"/>
              </a:spcBef>
              <a:spcAft>
                <a:spcPct val="43750"/>
              </a:spcAft>
            </a:pPr>
            <a:r>
              <a:rPr dirty="0"/>
              <a:t>Data </a:t>
            </a:r>
            <a:r>
              <a:rPr dirty="0" err="1"/>
              <a:t>lakehouses</a:t>
            </a:r>
            <a:r>
              <a:rPr dirty="0"/>
              <a:t> in Fabric are built on the </a:t>
            </a:r>
            <a:r>
              <a:rPr dirty="0">
                <a:hlinkClick r:id="rId3"/>
              </a:rPr>
              <a:t>Delta Lake format</a:t>
            </a:r>
            <a:r>
              <a:rPr dirty="0"/>
              <a:t>, which natively supports ACID (Atomicity, Consistency, Isolation, Durability) transactions. Within this framework, the </a:t>
            </a:r>
            <a:r>
              <a:rPr i="1" dirty="0"/>
              <a:t>medallion architecture</a:t>
            </a:r>
            <a:r>
              <a:rPr dirty="0"/>
              <a:t> is a recommended data design pattern used to organize data in a </a:t>
            </a:r>
            <a:r>
              <a:rPr dirty="0" err="1"/>
              <a:t>lakehouse</a:t>
            </a:r>
            <a:r>
              <a:rPr dirty="0"/>
              <a:t> logically. It aims to improve data quality as it moves through different layers. The architecture typically has three layers – bronze (raw), silver (validated), and gold (enriched), each representing higher data quality levels. Some people also call it a "multi-hop" architecture, meaning that data can move between layers as needed.</a:t>
            </a:r>
          </a:p>
          <a:p>
            <a:endParaRPr dirty="0"/>
          </a:p>
          <a:p>
            <a:pPr>
              <a:spcBef>
                <a:spcPct val="43750"/>
              </a:spcBef>
              <a:spcAft>
                <a:spcPct val="43750"/>
              </a:spcAft>
            </a:pPr>
            <a:r>
              <a:rPr dirty="0"/>
              <a:t>This architecture ensures that data is reliable and consistent as it goes through various checks and changes. It also guarantees that the data is safely stored in a way that makes it easier and faster to analyze.</a:t>
            </a:r>
          </a:p>
          <a:p>
            <a:endParaRPr dirty="0"/>
          </a:p>
          <a:p>
            <a:pPr>
              <a:spcBef>
                <a:spcPct val="43750"/>
              </a:spcBef>
              <a:spcAft>
                <a:spcPct val="43750"/>
              </a:spcAft>
            </a:pPr>
            <a:r>
              <a:rPr dirty="0"/>
              <a:t>The medallion architecture complements other data organization methods, rather than replacing them. You can think of the medallion architecture as the framework for data cleaning, rather than a data architecture or model. It ensures compatibility and flexibility for businesses to adopt its benefits alongside existing data models, allowing you to customize data solutions and preserve expertise while remaining adaptable in the ever-changing data landscape.</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extLst>
      <p:ext uri="{BB962C8B-B14F-4D97-AF65-F5344CB8AC3E}">
        <p14:creationId xmlns:p14="http://schemas.microsoft.com/office/powerpoint/2010/main" val="202390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22</a:t>
            </a:fld>
            <a:endParaRPr lang="de-DE"/>
          </a:p>
        </p:txBody>
      </p:sp>
    </p:spTree>
    <p:extLst>
      <p:ext uri="{BB962C8B-B14F-4D97-AF65-F5344CB8AC3E}">
        <p14:creationId xmlns:p14="http://schemas.microsoft.com/office/powerpoint/2010/main" val="3176646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02.02.24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02.02.24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02.02.24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pic>
        <p:nvPicPr>
          <p:cNvPr id="26" name="Grafik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29581" y="648697"/>
            <a:ext cx="396514" cy="396444"/>
          </a:xfrm>
          <a:prstGeom prst="rect">
            <a:avLst/>
          </a:prstGeom>
        </p:spPr>
      </p:pic>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910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02.02.24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pPr/>
              <a:t>‹#›</a:t>
            </a:fld>
            <a:endParaRPr lang="de-DE"/>
          </a:p>
        </p:txBody>
      </p:sp>
    </p:spTree>
    <p:extLst>
      <p:ext uri="{BB962C8B-B14F-4D97-AF65-F5344CB8AC3E}">
        <p14:creationId xmlns:p14="http://schemas.microsoft.com/office/powerpoint/2010/main" val="378974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02.02.24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02.02.24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02.02.24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02.02.24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02.02.24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02.02.24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02.02.24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02.02.24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A1F40A6-DE98-499A-8122-D6567B6431F0}" type="slidenum">
              <a:rPr lang="de-DE" smtClean="0"/>
              <a:pPr/>
              <a:t>‹#›</a:t>
            </a:fld>
            <a:endParaRPr lang="de-DE"/>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39.svg"/></Relationships>
</file>

<file path=ppt/slides/_rels/slide1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png"/><Relationship Id="rId18" Type="http://schemas.openxmlformats.org/officeDocument/2006/relationships/image" Target="../media/image71.emf"/><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svg"/><Relationship Id="rId17" Type="http://schemas.openxmlformats.org/officeDocument/2006/relationships/image" Target="../media/image70.emf"/><Relationship Id="rId2" Type="http://schemas.openxmlformats.org/officeDocument/2006/relationships/image" Target="../media/image55.png"/><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svg"/><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svg"/></Relationships>
</file>

<file path=ppt/slides/_rels/slide15.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png"/><Relationship Id="rId18" Type="http://schemas.openxmlformats.org/officeDocument/2006/relationships/image" Target="../media/image71.emf"/><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svg"/><Relationship Id="rId17" Type="http://schemas.openxmlformats.org/officeDocument/2006/relationships/image" Target="../media/image70.emf"/><Relationship Id="rId2" Type="http://schemas.openxmlformats.org/officeDocument/2006/relationships/image" Target="../media/image55.png"/><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svg"/><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svg"/></Relationships>
</file>

<file path=ppt/slides/_rels/slide16.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png"/><Relationship Id="rId18" Type="http://schemas.openxmlformats.org/officeDocument/2006/relationships/image" Target="../media/image71.emf"/><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svg"/><Relationship Id="rId17" Type="http://schemas.openxmlformats.org/officeDocument/2006/relationships/image" Target="../media/image70.emf"/><Relationship Id="rId2" Type="http://schemas.openxmlformats.org/officeDocument/2006/relationships/image" Target="../media/image55.png"/><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svg"/><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svg"/></Relationships>
</file>

<file path=ppt/slides/_rels/slide1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63.svg"/><Relationship Id="rId7" Type="http://schemas.openxmlformats.org/officeDocument/2006/relationships/image" Target="../media/image38.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73.svg"/><Relationship Id="rId10" Type="http://schemas.openxmlformats.org/officeDocument/2006/relationships/image" Target="../media/image28.svg"/><Relationship Id="rId4" Type="http://schemas.openxmlformats.org/officeDocument/2006/relationships/image" Target="../media/image7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63.svg"/><Relationship Id="rId7" Type="http://schemas.openxmlformats.org/officeDocument/2006/relationships/image" Target="../media/image38.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74.emf"/><Relationship Id="rId5" Type="http://schemas.openxmlformats.org/officeDocument/2006/relationships/image" Target="../media/image73.svg"/><Relationship Id="rId10" Type="http://schemas.openxmlformats.org/officeDocument/2006/relationships/image" Target="../media/image28.svg"/><Relationship Id="rId4" Type="http://schemas.openxmlformats.org/officeDocument/2006/relationships/image" Target="../media/image72.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29.png"/><Relationship Id="rId7" Type="http://schemas.openxmlformats.org/officeDocument/2006/relationships/image" Target="../media/image28.svg"/><Relationship Id="rId2" Type="http://schemas.openxmlformats.org/officeDocument/2006/relationships/image" Target="../media/image75.emf"/><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7.svg"/><Relationship Id="rId3" Type="http://schemas.openxmlformats.org/officeDocument/2006/relationships/image" Target="../media/image28.svg"/><Relationship Id="rId7" Type="http://schemas.openxmlformats.org/officeDocument/2006/relationships/image" Target="../media/image39.svg"/><Relationship Id="rId12"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68.png"/><Relationship Id="rId5" Type="http://schemas.openxmlformats.org/officeDocument/2006/relationships/image" Target="../media/image29.png"/><Relationship Id="rId10" Type="http://schemas.openxmlformats.org/officeDocument/2006/relationships/image" Target="../media/image7.svg"/><Relationship Id="rId4" Type="http://schemas.openxmlformats.org/officeDocument/2006/relationships/image" Target="../media/image74.emf"/><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3.svg"/><Relationship Id="rId3" Type="http://schemas.openxmlformats.org/officeDocument/2006/relationships/image" Target="../media/image78.png"/><Relationship Id="rId7" Type="http://schemas.openxmlformats.org/officeDocument/2006/relationships/image" Target="../media/image76.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65.svg"/><Relationship Id="rId5" Type="http://schemas.openxmlformats.org/officeDocument/2006/relationships/image" Target="../media/image38.png"/><Relationship Id="rId15" Type="http://schemas.openxmlformats.org/officeDocument/2006/relationships/image" Target="../media/image60.svg"/><Relationship Id="rId10" Type="http://schemas.openxmlformats.org/officeDocument/2006/relationships/image" Target="../media/image64.png"/><Relationship Id="rId4" Type="http://schemas.openxmlformats.org/officeDocument/2006/relationships/image" Target="../media/image79.svg"/><Relationship Id="rId9" Type="http://schemas.openxmlformats.org/officeDocument/2006/relationships/image" Target="../media/image56.svg"/><Relationship Id="rId1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60.svg"/></Relationships>
</file>

<file path=ppt/slides/_rels/slide2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20.png"/><Relationship Id="rId16" Type="http://schemas.openxmlformats.org/officeDocument/2006/relationships/image" Target="../media/image22.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21.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hyperlink" Target="file:///azure/synapse-analytics/spark/apache-spark-what-is-delta-lak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r>
              <a:rPr lang="en-GB" sz="4800" b="1" dirty="0">
                <a:solidFill>
                  <a:schemeClr val="tx1">
                    <a:lumMod val="85000"/>
                  </a:schemeClr>
                </a:solidFill>
                <a:latin typeface="Exo"/>
              </a:rPr>
              <a:t>Microsoft Fabric</a:t>
            </a:r>
            <a:br>
              <a:rPr lang="en-GB" sz="4800" b="1" dirty="0">
                <a:solidFill>
                  <a:schemeClr val="tx1">
                    <a:lumMod val="85000"/>
                  </a:schemeClr>
                </a:solidFill>
                <a:latin typeface="Exo"/>
              </a:rPr>
            </a:br>
            <a:r>
              <a:rPr lang="en-GB" sz="4800" b="1" dirty="0">
                <a:solidFill>
                  <a:schemeClr val="tx1">
                    <a:lumMod val="85000"/>
                  </a:schemeClr>
                </a:solidFill>
                <a:latin typeface="Exo"/>
              </a:rPr>
              <a:t>Lakehouse</a:t>
            </a:r>
            <a:endParaRPr lang="de-DE" sz="4800" dirty="0">
              <a:solidFill>
                <a:schemeClr val="tx1">
                  <a:lumMod val="85000"/>
                </a:schemeClr>
              </a:solidFill>
              <a:latin typeface="Consolas" panose="020B0609020204030204" pitchFamily="49" charset="0"/>
            </a:endParaRPr>
          </a:p>
        </p:txBody>
      </p:sp>
      <p:sp>
        <p:nvSpPr>
          <p:cNvPr id="3" name="Subtitle 2"/>
          <p:cNvSpPr>
            <a:spLocks noGrp="1"/>
          </p:cNvSpPr>
          <p:nvPr>
            <p:ph type="subTitle" idx="1"/>
          </p:nvPr>
        </p:nvSpPr>
        <p:spPr>
          <a:xfrm>
            <a:off x="1154954" y="4800600"/>
            <a:ext cx="9418320" cy="1691640"/>
          </a:xfrm>
        </p:spPr>
        <p:txBody>
          <a:bodyPr/>
          <a:lstStyle/>
          <a:p>
            <a:r>
              <a:rPr lang="de-DE" dirty="0">
                <a:latin typeface="Consolas" panose="020B0609020204030204" pitchFamily="49" charset="0"/>
                <a:ea typeface="Verdana" panose="020B0604030504040204" pitchFamily="34" charset="0"/>
                <a:cs typeface="Verdana" panose="020B0604030504040204" pitchFamily="34" charset="0"/>
              </a:rPr>
              <a:t>Hell </a:t>
            </a:r>
            <a:r>
              <a:rPr lang="de-DE" dirty="0" err="1">
                <a:latin typeface="Consolas" panose="020B0609020204030204" pitchFamily="49" charset="0"/>
                <a:ea typeface="Verdana" panose="020B0604030504040204" pitchFamily="34" charset="0"/>
                <a:cs typeface="Verdana" panose="020B0604030504040204" pitchFamily="34" charset="0"/>
              </a:rPr>
              <a:t>or</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glory</a:t>
            </a:r>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Havens Consulting Live Stream</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2024-02-02</a:t>
            </a:r>
          </a:p>
          <a:p>
            <a:pPr algn="l"/>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A0AD1-84EC-CE97-9A8E-80BCAC190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D4F87F-1F77-6891-30A2-D3928D125167}"/>
              </a:ext>
            </a:extLst>
          </p:cNvPr>
          <p:cNvSpPr>
            <a:spLocks noGrp="1"/>
          </p:cNvSpPr>
          <p:nvPr>
            <p:ph type="title"/>
          </p:nvPr>
        </p:nvSpPr>
        <p:spPr>
          <a:xfrm>
            <a:off x="838200" y="365760"/>
            <a:ext cx="10116312" cy="1325562"/>
          </a:xfrm>
        </p:spPr>
        <p:txBody>
          <a:bodyPr anchor="b">
            <a:normAutofit fontScale="90000"/>
          </a:bodyPr>
          <a:lstStyle/>
          <a:p>
            <a:r>
              <a:rPr lang="en-US" sz="4800" dirty="0"/>
              <a:t>How we work today – our beloved workspace</a:t>
            </a:r>
            <a:endParaRPr lang="en-NZ" sz="1800" dirty="0"/>
          </a:p>
        </p:txBody>
      </p:sp>
      <p:pic>
        <p:nvPicPr>
          <p:cNvPr id="3" name="Picture 2">
            <a:extLst>
              <a:ext uri="{FF2B5EF4-FFF2-40B4-BE49-F238E27FC236}">
                <a16:creationId xmlns:a16="http://schemas.microsoft.com/office/drawing/2014/main" id="{2DDFB5A6-4CCB-2452-EE96-F0F8D46125B7}"/>
              </a:ext>
            </a:extLst>
          </p:cNvPr>
          <p:cNvPicPr>
            <a:picLocks noChangeAspect="1"/>
          </p:cNvPicPr>
          <p:nvPr/>
        </p:nvPicPr>
        <p:blipFill>
          <a:blip r:embed="rId2"/>
          <a:stretch>
            <a:fillRect/>
          </a:stretch>
        </p:blipFill>
        <p:spPr>
          <a:xfrm>
            <a:off x="838200" y="1816144"/>
            <a:ext cx="3907138" cy="4264040"/>
          </a:xfrm>
          <a:prstGeom prst="rect">
            <a:avLst/>
          </a:prstGeom>
        </p:spPr>
      </p:pic>
      <p:pic>
        <p:nvPicPr>
          <p:cNvPr id="4" name="Graphic 3">
            <a:extLst>
              <a:ext uri="{FF2B5EF4-FFF2-40B4-BE49-F238E27FC236}">
                <a16:creationId xmlns:a16="http://schemas.microsoft.com/office/drawing/2014/main" id="{B4FB2D1A-0B4C-67AF-E8A7-B12163C08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443" y="3517203"/>
            <a:ext cx="915197" cy="915197"/>
          </a:xfrm>
          <a:prstGeom prst="rect">
            <a:avLst/>
          </a:prstGeom>
        </p:spPr>
      </p:pic>
      <p:pic>
        <p:nvPicPr>
          <p:cNvPr id="5" name="Graphic 4">
            <a:extLst>
              <a:ext uri="{FF2B5EF4-FFF2-40B4-BE49-F238E27FC236}">
                <a16:creationId xmlns:a16="http://schemas.microsoft.com/office/drawing/2014/main" id="{C1B41D55-F035-5FE3-940E-0E8D22013B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1539" y="3061971"/>
            <a:ext cx="924602" cy="924602"/>
          </a:xfrm>
          <a:prstGeom prst="rect">
            <a:avLst/>
          </a:prstGeom>
        </p:spPr>
      </p:pic>
      <p:pic>
        <p:nvPicPr>
          <p:cNvPr id="37" name="Graphic 36">
            <a:extLst>
              <a:ext uri="{FF2B5EF4-FFF2-40B4-BE49-F238E27FC236}">
                <a16:creationId xmlns:a16="http://schemas.microsoft.com/office/drawing/2014/main" id="{0007045E-4186-3D1D-D52C-AD33B0E4DF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46576" y="3517203"/>
            <a:ext cx="915197" cy="915197"/>
          </a:xfrm>
          <a:prstGeom prst="rect">
            <a:avLst/>
          </a:prstGeom>
        </p:spPr>
      </p:pic>
      <p:pic>
        <p:nvPicPr>
          <p:cNvPr id="38" name="Graphic 37">
            <a:extLst>
              <a:ext uri="{FF2B5EF4-FFF2-40B4-BE49-F238E27FC236}">
                <a16:creationId xmlns:a16="http://schemas.microsoft.com/office/drawing/2014/main" id="{26B10899-310D-9141-6E3A-D54DF6521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3495" y="1923236"/>
            <a:ext cx="915197" cy="915197"/>
          </a:xfrm>
          <a:prstGeom prst="rect">
            <a:avLst/>
          </a:prstGeom>
        </p:spPr>
      </p:pic>
      <p:pic>
        <p:nvPicPr>
          <p:cNvPr id="39" name="Graphic 38">
            <a:extLst>
              <a:ext uri="{FF2B5EF4-FFF2-40B4-BE49-F238E27FC236}">
                <a16:creationId xmlns:a16="http://schemas.microsoft.com/office/drawing/2014/main" id="{B785415B-D26B-4F38-E910-C76BD1401F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68993" y="3889429"/>
            <a:ext cx="961692" cy="961692"/>
          </a:xfrm>
          <a:prstGeom prst="rect">
            <a:avLst/>
          </a:prstGeom>
        </p:spPr>
      </p:pic>
      <p:pic>
        <p:nvPicPr>
          <p:cNvPr id="40" name="Graphic 39">
            <a:extLst>
              <a:ext uri="{FF2B5EF4-FFF2-40B4-BE49-F238E27FC236}">
                <a16:creationId xmlns:a16="http://schemas.microsoft.com/office/drawing/2014/main" id="{E760DE49-A9B2-C214-D782-29D1348ACF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80261" y="3073157"/>
            <a:ext cx="915197" cy="915197"/>
          </a:xfrm>
          <a:prstGeom prst="rect">
            <a:avLst/>
          </a:prstGeom>
        </p:spPr>
      </p:pic>
      <p:pic>
        <p:nvPicPr>
          <p:cNvPr id="41" name="Graphic 40">
            <a:extLst>
              <a:ext uri="{FF2B5EF4-FFF2-40B4-BE49-F238E27FC236}">
                <a16:creationId xmlns:a16="http://schemas.microsoft.com/office/drawing/2014/main" id="{5B201976-42EC-4465-A604-D69201CC03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00603" y="2814571"/>
            <a:ext cx="822946" cy="822946"/>
          </a:xfrm>
          <a:prstGeom prst="rect">
            <a:avLst/>
          </a:prstGeom>
        </p:spPr>
      </p:pic>
      <p:pic>
        <p:nvPicPr>
          <p:cNvPr id="42" name="Graphic 41">
            <a:extLst>
              <a:ext uri="{FF2B5EF4-FFF2-40B4-BE49-F238E27FC236}">
                <a16:creationId xmlns:a16="http://schemas.microsoft.com/office/drawing/2014/main" id="{9199F64E-61A3-A6EF-C74E-CA40A49C14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72780" y="2266976"/>
            <a:ext cx="822945" cy="822945"/>
          </a:xfrm>
          <a:prstGeom prst="rect">
            <a:avLst/>
          </a:prstGeom>
        </p:spPr>
      </p:pic>
      <p:pic>
        <p:nvPicPr>
          <p:cNvPr id="43" name="Graphic 42">
            <a:extLst>
              <a:ext uri="{FF2B5EF4-FFF2-40B4-BE49-F238E27FC236}">
                <a16:creationId xmlns:a16="http://schemas.microsoft.com/office/drawing/2014/main" id="{BA422016-70A8-5BE7-63FD-577D7A8D431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73567" y="4758807"/>
            <a:ext cx="919096" cy="919096"/>
          </a:xfrm>
          <a:prstGeom prst="rect">
            <a:avLst/>
          </a:prstGeom>
        </p:spPr>
      </p:pic>
    </p:spTree>
    <p:extLst>
      <p:ext uri="{BB962C8B-B14F-4D97-AF65-F5344CB8AC3E}">
        <p14:creationId xmlns:p14="http://schemas.microsoft.com/office/powerpoint/2010/main" val="274798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Power BI “world” has transformed into a Microsoft Fabric cosmos </a:t>
            </a:r>
            <a:r>
              <a:rPr lang="en-DE" sz="1400" dirty="0"/>
              <a:t>(basically, this is good)</a:t>
            </a:r>
          </a:p>
        </p:txBody>
      </p:sp>
      <p:pic>
        <p:nvPicPr>
          <p:cNvPr id="5" name="Picture 4">
            <a:extLst>
              <a:ext uri="{FF2B5EF4-FFF2-40B4-BE49-F238E27FC236}">
                <a16:creationId xmlns:a16="http://schemas.microsoft.com/office/drawing/2014/main" id="{5BC1DAEF-CE7B-F604-4EA7-14EB48D23DBA}"/>
              </a:ext>
            </a:extLst>
          </p:cNvPr>
          <p:cNvPicPr>
            <a:picLocks noChangeAspect="1"/>
          </p:cNvPicPr>
          <p:nvPr/>
        </p:nvPicPr>
        <p:blipFill>
          <a:blip r:embed="rId2"/>
          <a:stretch>
            <a:fillRect/>
          </a:stretch>
        </p:blipFill>
        <p:spPr>
          <a:xfrm>
            <a:off x="5610652" y="1989138"/>
            <a:ext cx="4357596" cy="4879569"/>
          </a:xfrm>
          <a:prstGeom prst="rect">
            <a:avLst/>
          </a:prstGeom>
        </p:spPr>
      </p:pic>
      <p:sp>
        <p:nvSpPr>
          <p:cNvPr id="6" name="TextBox 5">
            <a:extLst>
              <a:ext uri="{FF2B5EF4-FFF2-40B4-BE49-F238E27FC236}">
                <a16:creationId xmlns:a16="http://schemas.microsoft.com/office/drawing/2014/main" id="{1888BFFF-B60B-BB9D-8F7F-6350093B4F66}"/>
              </a:ext>
            </a:extLst>
          </p:cNvPr>
          <p:cNvSpPr txBox="1"/>
          <p:nvPr/>
        </p:nvSpPr>
        <p:spPr>
          <a:xfrm>
            <a:off x="814388" y="1989138"/>
            <a:ext cx="4374171" cy="3878582"/>
          </a:xfrm>
          <a:prstGeom prst="rect">
            <a:avLst/>
          </a:prstGeom>
        </p:spPr>
        <p:txBody>
          <a:bodyPr vert="horz" lIns="91440" tIns="45720" rIns="91440" bIns="45720" rtlCol="0">
            <a:noAutofit/>
          </a:bodyPr>
          <a:lstStyle/>
          <a:p>
            <a:pPr indent="-182880" defTabSz="914400">
              <a:spcAft>
                <a:spcPts val="600"/>
              </a:spcAft>
              <a:buClr>
                <a:schemeClr val="accent1"/>
              </a:buClr>
            </a:pPr>
            <a:r>
              <a:rPr lang="en-US" sz="2400" dirty="0"/>
              <a:t>The amazing things we can create now and that will be stored inside a workspace (so much more than a simple container)!</a:t>
            </a:r>
          </a:p>
        </p:txBody>
      </p:sp>
    </p:spTree>
    <p:extLst>
      <p:ext uri="{BB962C8B-B14F-4D97-AF65-F5344CB8AC3E}">
        <p14:creationId xmlns:p14="http://schemas.microsoft.com/office/powerpoint/2010/main" val="1615278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lstStyle/>
          <a:p>
            <a:r>
              <a:rPr lang="en-DE" dirty="0"/>
              <a:t>The “</a:t>
            </a:r>
            <a:r>
              <a:rPr lang="en-DE" i="1" dirty="0"/>
              <a:t>simple</a:t>
            </a:r>
            <a:r>
              <a:rPr lang="en-DE" dirty="0"/>
              <a:t>” Power BI workspace roles are not simple anymore</a:t>
            </a:r>
          </a:p>
        </p:txBody>
      </p:sp>
      <p:sp>
        <p:nvSpPr>
          <p:cNvPr id="9" name="TextBox 8">
            <a:extLst>
              <a:ext uri="{FF2B5EF4-FFF2-40B4-BE49-F238E27FC236}">
                <a16:creationId xmlns:a16="http://schemas.microsoft.com/office/drawing/2014/main" id="{485684B5-B9E1-1983-BDF9-89256D8B0CED}"/>
              </a:ext>
            </a:extLst>
          </p:cNvPr>
          <p:cNvSpPr txBox="1"/>
          <p:nvPr/>
        </p:nvSpPr>
        <p:spPr>
          <a:xfrm>
            <a:off x="814388" y="6488668"/>
            <a:ext cx="10001250" cy="369332"/>
          </a:xfrm>
          <a:prstGeom prst="rect">
            <a:avLst/>
          </a:prstGeom>
          <a:noFill/>
        </p:spPr>
        <p:txBody>
          <a:bodyPr wrap="square">
            <a:spAutoFit/>
          </a:bodyPr>
          <a:lstStyle/>
          <a:p>
            <a:r>
              <a:rPr lang="en-GB" dirty="0"/>
              <a:t>https://</a:t>
            </a:r>
            <a:r>
              <a:rPr lang="en-GB" dirty="0" err="1"/>
              <a:t>learn.microsoft.com</a:t>
            </a:r>
            <a:r>
              <a:rPr lang="en-GB" dirty="0"/>
              <a:t>/</a:t>
            </a:r>
            <a:r>
              <a:rPr lang="en-GB" dirty="0" err="1"/>
              <a:t>en</a:t>
            </a:r>
            <a:r>
              <a:rPr lang="en-GB" dirty="0"/>
              <a:t>-us/fabric/get-started/roles-workspaces</a:t>
            </a:r>
            <a:endParaRPr lang="en-DE" dirty="0"/>
          </a:p>
        </p:txBody>
      </p:sp>
      <p:pic>
        <p:nvPicPr>
          <p:cNvPr id="7" name="Picture 6">
            <a:extLst>
              <a:ext uri="{FF2B5EF4-FFF2-40B4-BE49-F238E27FC236}">
                <a16:creationId xmlns:a16="http://schemas.microsoft.com/office/drawing/2014/main" id="{C0038ADF-F06C-7329-71A4-E9528CFC7DFF}"/>
              </a:ext>
            </a:extLst>
          </p:cNvPr>
          <p:cNvPicPr>
            <a:picLocks noChangeAspect="1"/>
          </p:cNvPicPr>
          <p:nvPr/>
        </p:nvPicPr>
        <p:blipFill>
          <a:blip r:embed="rId2"/>
          <a:stretch>
            <a:fillRect/>
          </a:stretch>
        </p:blipFill>
        <p:spPr>
          <a:xfrm>
            <a:off x="814387" y="1708631"/>
            <a:ext cx="4473610" cy="4783609"/>
          </a:xfrm>
          <a:prstGeom prst="rect">
            <a:avLst/>
          </a:prstGeom>
        </p:spPr>
      </p:pic>
      <p:pic>
        <p:nvPicPr>
          <p:cNvPr id="3" name="Graphic 2">
            <a:extLst>
              <a:ext uri="{FF2B5EF4-FFF2-40B4-BE49-F238E27FC236}">
                <a16:creationId xmlns:a16="http://schemas.microsoft.com/office/drawing/2014/main" id="{26799577-A41C-BA11-4E6B-9E303FE23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9945" y="1708631"/>
            <a:ext cx="915197" cy="915197"/>
          </a:xfrm>
          <a:prstGeom prst="rect">
            <a:avLst/>
          </a:prstGeom>
        </p:spPr>
      </p:pic>
      <p:pic>
        <p:nvPicPr>
          <p:cNvPr id="4" name="Picture 3">
            <a:extLst>
              <a:ext uri="{FF2B5EF4-FFF2-40B4-BE49-F238E27FC236}">
                <a16:creationId xmlns:a16="http://schemas.microsoft.com/office/drawing/2014/main" id="{06CEFBA1-DB28-862A-713F-AAABE1FFE168}"/>
              </a:ext>
            </a:extLst>
          </p:cNvPr>
          <p:cNvPicPr>
            <a:picLocks noChangeAspect="1"/>
          </p:cNvPicPr>
          <p:nvPr/>
        </p:nvPicPr>
        <p:blipFill>
          <a:blip r:embed="rId5"/>
          <a:stretch>
            <a:fillRect/>
          </a:stretch>
        </p:blipFill>
        <p:spPr>
          <a:xfrm>
            <a:off x="5525817" y="3429000"/>
            <a:ext cx="1140367" cy="1115486"/>
          </a:xfrm>
          <a:prstGeom prst="rect">
            <a:avLst/>
          </a:prstGeom>
        </p:spPr>
      </p:pic>
      <p:pic>
        <p:nvPicPr>
          <p:cNvPr id="5" name="Picture 4">
            <a:extLst>
              <a:ext uri="{FF2B5EF4-FFF2-40B4-BE49-F238E27FC236}">
                <a16:creationId xmlns:a16="http://schemas.microsoft.com/office/drawing/2014/main" id="{DC21833F-E332-8842-9F1A-23408D8E7D2F}"/>
              </a:ext>
            </a:extLst>
          </p:cNvPr>
          <p:cNvPicPr>
            <a:picLocks noChangeAspect="1"/>
          </p:cNvPicPr>
          <p:nvPr/>
        </p:nvPicPr>
        <p:blipFill>
          <a:blip r:embed="rId6"/>
          <a:stretch>
            <a:fillRect/>
          </a:stretch>
        </p:blipFill>
        <p:spPr>
          <a:xfrm>
            <a:off x="6893922" y="2537716"/>
            <a:ext cx="5144422" cy="2670199"/>
          </a:xfrm>
          <a:prstGeom prst="rect">
            <a:avLst/>
          </a:prstGeom>
        </p:spPr>
      </p:pic>
    </p:spTree>
    <p:extLst>
      <p:ext uri="{BB962C8B-B14F-4D97-AF65-F5344CB8AC3E}">
        <p14:creationId xmlns:p14="http://schemas.microsoft.com/office/powerpoint/2010/main" val="248231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sh pins laying down with one standing up">
            <a:extLst>
              <a:ext uri="{FF2B5EF4-FFF2-40B4-BE49-F238E27FC236}">
                <a16:creationId xmlns:a16="http://schemas.microsoft.com/office/drawing/2014/main" id="{C3B38E2E-F0EB-2F5C-95EE-058B5FE029F4}"/>
              </a:ext>
            </a:extLst>
          </p:cNvPr>
          <p:cNvPicPr>
            <a:picLocks noChangeAspect="1"/>
          </p:cNvPicPr>
          <p:nvPr/>
        </p:nvPicPr>
        <p:blipFill rotWithShape="1">
          <a:blip r:embed="rId2">
            <a:alphaModFix amt="40000"/>
          </a:blip>
          <a:srcRect t="6250"/>
          <a:stretch/>
        </p:blipFill>
        <p:spPr>
          <a:xfrm>
            <a:off x="20" y="-2"/>
            <a:ext cx="12191980" cy="6858000"/>
          </a:xfrm>
          <a:prstGeom prst="rect">
            <a:avLst/>
          </a:prstGeom>
        </p:spPr>
      </p:pic>
      <p:sp>
        <p:nvSpPr>
          <p:cNvPr id="2" name="Title 1">
            <a:extLst>
              <a:ext uri="{FF2B5EF4-FFF2-40B4-BE49-F238E27FC236}">
                <a16:creationId xmlns:a16="http://schemas.microsoft.com/office/drawing/2014/main" id="{7560DB9B-DCC3-B47D-66BF-4F129104F85A}"/>
              </a:ext>
            </a:extLst>
          </p:cNvPr>
          <p:cNvSpPr>
            <a:spLocks noGrp="1"/>
          </p:cNvSpPr>
          <p:nvPr>
            <p:ph type="title"/>
          </p:nvPr>
        </p:nvSpPr>
        <p:spPr>
          <a:xfrm>
            <a:off x="1261872" y="758952"/>
            <a:ext cx="9418320" cy="4041648"/>
          </a:xfrm>
        </p:spPr>
        <p:txBody>
          <a:bodyPr vert="horz" lIns="91440" tIns="45720" rIns="91440" bIns="45720" rtlCol="0" anchor="b">
            <a:normAutofit/>
          </a:bodyPr>
          <a:lstStyle/>
          <a:p>
            <a:r>
              <a:rPr lang="en-US" dirty="0"/>
              <a:t>It’s not only technology it’s also about people</a:t>
            </a:r>
            <a:br>
              <a:rPr lang="en-US" dirty="0"/>
            </a:br>
            <a:r>
              <a:rPr lang="en-US" sz="2800" dirty="0"/>
              <a:t>(risk mitigation by organizing our workloads)</a:t>
            </a:r>
            <a:endParaRPr lang="en-US" dirty="0"/>
          </a:p>
        </p:txBody>
      </p:sp>
      <p:sp>
        <p:nvSpPr>
          <p:cNvPr id="3" name="Text Placeholder 2">
            <a:extLst>
              <a:ext uri="{FF2B5EF4-FFF2-40B4-BE49-F238E27FC236}">
                <a16:creationId xmlns:a16="http://schemas.microsoft.com/office/drawing/2014/main" id="{10F5566A-0733-294D-6DAD-50DA7C520897}"/>
              </a:ext>
            </a:extLst>
          </p:cNvPr>
          <p:cNvSpPr>
            <a:spLocks noGrp="1"/>
          </p:cNvSpPr>
          <p:nvPr>
            <p:ph type="body" idx="1"/>
          </p:nvPr>
        </p:nvSpPr>
        <p:spPr>
          <a:xfrm>
            <a:off x="1261872" y="4800600"/>
            <a:ext cx="9418320" cy="1691640"/>
          </a:xfrm>
        </p:spPr>
        <p:txBody>
          <a:bodyPr vert="horz" lIns="91440" tIns="45720" rIns="91440" bIns="45720" rtlCol="0">
            <a:normAutofit/>
          </a:bodyPr>
          <a:lstStyle/>
          <a:p>
            <a:endParaRPr lang="en-US">
              <a:solidFill>
                <a:schemeClr val="tx1"/>
              </a:solidFill>
              <a:latin typeface="+mn-lt"/>
            </a:endParaRPr>
          </a:p>
        </p:txBody>
      </p:sp>
    </p:spTree>
    <p:extLst>
      <p:ext uri="{BB962C8B-B14F-4D97-AF65-F5344CB8AC3E}">
        <p14:creationId xmlns:p14="http://schemas.microsoft.com/office/powerpoint/2010/main" val="284745246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19147-B534-6E27-7416-8A8DB117F6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6DCFC7-2D9B-7C09-0298-51210D960F13}"/>
              </a:ext>
            </a:extLst>
          </p:cNvPr>
          <p:cNvSpPr>
            <a:spLocks noGrp="1"/>
          </p:cNvSpPr>
          <p:nvPr>
            <p:ph type="title"/>
          </p:nvPr>
        </p:nvSpPr>
        <p:spPr>
          <a:xfrm>
            <a:off x="803275" y="365760"/>
            <a:ext cx="10151237" cy="1325562"/>
          </a:xfrm>
        </p:spPr>
        <p:txBody>
          <a:bodyPr anchor="t"/>
          <a:lstStyle/>
          <a:p>
            <a:r>
              <a:rPr lang="en-DE" dirty="0"/>
              <a:t>Our team is growing</a:t>
            </a:r>
          </a:p>
        </p:txBody>
      </p:sp>
      <p:pic>
        <p:nvPicPr>
          <p:cNvPr id="25" name="Grafik 38" descr="Weibliches Profil">
            <a:extLst>
              <a:ext uri="{FF2B5EF4-FFF2-40B4-BE49-F238E27FC236}">
                <a16:creationId xmlns:a16="http://schemas.microsoft.com/office/drawing/2014/main" id="{F3F2C335-5FDB-021C-50A3-C5FE101A02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6819" y="2785164"/>
            <a:ext cx="504843" cy="504843"/>
          </a:xfrm>
          <a:prstGeom prst="rect">
            <a:avLst/>
          </a:prstGeom>
        </p:spPr>
      </p:pic>
      <p:pic>
        <p:nvPicPr>
          <p:cNvPr id="26" name="Grafik 38" descr="Weibliches Profil">
            <a:extLst>
              <a:ext uri="{FF2B5EF4-FFF2-40B4-BE49-F238E27FC236}">
                <a16:creationId xmlns:a16="http://schemas.microsoft.com/office/drawing/2014/main" id="{2EAB0113-396F-A7A2-D830-B373530FD5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0681" y="2602953"/>
            <a:ext cx="504843" cy="504843"/>
          </a:xfrm>
          <a:prstGeom prst="rect">
            <a:avLst/>
          </a:prstGeom>
        </p:spPr>
      </p:pic>
      <p:pic>
        <p:nvPicPr>
          <p:cNvPr id="27" name="Grafik 38" descr="Weibliches Profil">
            <a:extLst>
              <a:ext uri="{FF2B5EF4-FFF2-40B4-BE49-F238E27FC236}">
                <a16:creationId xmlns:a16="http://schemas.microsoft.com/office/drawing/2014/main" id="{E24A14CE-2B3A-3A28-DA50-FDF8397DA5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4779" y="2785164"/>
            <a:ext cx="504843" cy="504843"/>
          </a:xfrm>
          <a:prstGeom prst="rect">
            <a:avLst/>
          </a:prstGeom>
        </p:spPr>
      </p:pic>
      <p:pic>
        <p:nvPicPr>
          <p:cNvPr id="28" name="Picture 27">
            <a:extLst>
              <a:ext uri="{FF2B5EF4-FFF2-40B4-BE49-F238E27FC236}">
                <a16:creationId xmlns:a16="http://schemas.microsoft.com/office/drawing/2014/main" id="{B6DD5DE8-3115-D8DB-4615-D523D29F29A2}"/>
              </a:ext>
            </a:extLst>
          </p:cNvPr>
          <p:cNvPicPr>
            <a:picLocks noChangeAspect="1"/>
          </p:cNvPicPr>
          <p:nvPr/>
        </p:nvPicPr>
        <p:blipFill>
          <a:blip r:embed="rId8"/>
          <a:stretch>
            <a:fillRect/>
          </a:stretch>
        </p:blipFill>
        <p:spPr>
          <a:xfrm>
            <a:off x="6403065" y="3641803"/>
            <a:ext cx="415636" cy="415636"/>
          </a:xfrm>
          <a:prstGeom prst="rect">
            <a:avLst/>
          </a:prstGeom>
        </p:spPr>
      </p:pic>
      <p:pic>
        <p:nvPicPr>
          <p:cNvPr id="29" name="Graphic 28">
            <a:extLst>
              <a:ext uri="{FF2B5EF4-FFF2-40B4-BE49-F238E27FC236}">
                <a16:creationId xmlns:a16="http://schemas.microsoft.com/office/drawing/2014/main" id="{1D5FA40B-FBCE-CA5E-3CB4-89326C0DEF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0693" y="3641803"/>
            <a:ext cx="415636" cy="415636"/>
          </a:xfrm>
          <a:prstGeom prst="rect">
            <a:avLst/>
          </a:prstGeom>
        </p:spPr>
      </p:pic>
      <p:pic>
        <p:nvPicPr>
          <p:cNvPr id="30" name="chart" descr="chart">
            <a:extLst>
              <a:ext uri="{FF2B5EF4-FFF2-40B4-BE49-F238E27FC236}">
                <a16:creationId xmlns:a16="http://schemas.microsoft.com/office/drawing/2014/main" id="{90EEE76B-1053-B20E-AFED-8B8CF8D5E3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3778" y="3622911"/>
            <a:ext cx="453423" cy="453420"/>
          </a:xfrm>
          <a:prstGeom prst="rect">
            <a:avLst/>
          </a:prstGeom>
        </p:spPr>
      </p:pic>
      <p:pic>
        <p:nvPicPr>
          <p:cNvPr id="31" name="Graphic 30">
            <a:extLst>
              <a:ext uri="{FF2B5EF4-FFF2-40B4-BE49-F238E27FC236}">
                <a16:creationId xmlns:a16="http://schemas.microsoft.com/office/drawing/2014/main" id="{92DE114D-467F-9B9B-5795-4D2AF48896A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03759" y="3590543"/>
            <a:ext cx="518156" cy="518156"/>
          </a:xfrm>
          <a:prstGeom prst="rect">
            <a:avLst/>
          </a:prstGeom>
        </p:spPr>
      </p:pic>
      <p:pic>
        <p:nvPicPr>
          <p:cNvPr id="32" name="!!datascienceicon">
            <a:extLst>
              <a:ext uri="{FF2B5EF4-FFF2-40B4-BE49-F238E27FC236}">
                <a16:creationId xmlns:a16="http://schemas.microsoft.com/office/drawing/2014/main" id="{D745139C-DC46-9A76-67F4-07001775CFDA}"/>
              </a:ext>
            </a:extLst>
          </p:cNvPr>
          <p:cNvPicPr>
            <a:picLocks noChangeAspect="1"/>
          </p:cNvPicPr>
          <p:nvPr/>
        </p:nvPicPr>
        <p:blipFill rotWithShape="1">
          <a:blip r:embed="rId15">
            <a:extLst>
              <a:ext uri="{28A0092B-C50C-407E-A947-70E740481C1C}">
                <a14:useLocalDpi xmlns:a14="http://schemas.microsoft.com/office/drawing/2010/main" val="0"/>
              </a:ext>
            </a:extLst>
          </a:blip>
          <a:srcRect l="-6889" b="-12271"/>
          <a:stretch/>
        </p:blipFill>
        <p:spPr>
          <a:xfrm>
            <a:off x="7506035" y="3596270"/>
            <a:ext cx="463239" cy="506703"/>
          </a:xfrm>
          <a:prstGeom prst="rect">
            <a:avLst/>
          </a:prstGeom>
          <a:ln w="10108" cap="flat">
            <a:noFill/>
            <a:prstDash val="solid"/>
            <a:miter/>
          </a:ln>
        </p:spPr>
      </p:pic>
      <p:pic>
        <p:nvPicPr>
          <p:cNvPr id="33" name="Picture 32">
            <a:extLst>
              <a:ext uri="{FF2B5EF4-FFF2-40B4-BE49-F238E27FC236}">
                <a16:creationId xmlns:a16="http://schemas.microsoft.com/office/drawing/2014/main" id="{217DCF86-2212-A543-4542-D8FB977BF049}"/>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498611" y="3624595"/>
            <a:ext cx="547891" cy="450053"/>
          </a:xfrm>
          <a:prstGeom prst="rect">
            <a:avLst/>
          </a:prstGeom>
        </p:spPr>
      </p:pic>
      <p:sp>
        <p:nvSpPr>
          <p:cNvPr id="34" name="TextBox 33">
            <a:extLst>
              <a:ext uri="{FF2B5EF4-FFF2-40B4-BE49-F238E27FC236}">
                <a16:creationId xmlns:a16="http://schemas.microsoft.com/office/drawing/2014/main" id="{83179EB3-5699-A004-E369-5D5B045177BA}"/>
              </a:ext>
            </a:extLst>
          </p:cNvPr>
          <p:cNvSpPr txBox="1"/>
          <p:nvPr/>
        </p:nvSpPr>
        <p:spPr>
          <a:xfrm>
            <a:off x="975201" y="4258542"/>
            <a:ext cx="1226618" cy="615553"/>
          </a:xfrm>
          <a:prstGeom prst="rect">
            <a:avLst/>
          </a:prstGeom>
          <a:noFill/>
        </p:spPr>
        <p:txBody>
          <a:bodyPr wrap="none" lIns="0" tIns="0" rIns="0" bIns="0">
            <a:spAutoFit/>
          </a:bodyPr>
          <a:lstStyle/>
          <a:p>
            <a:pPr algn="ctr">
              <a:defRPr/>
            </a:pPr>
            <a:r>
              <a:rPr lang="en-US" sz="2000" b="1" kern="1000" spc="-51" dirty="0">
                <a:solidFill>
                  <a:srgbClr val="000000"/>
                </a:solidFill>
                <a:latin typeface="Segoe UI Semibold"/>
              </a:rPr>
              <a:t>Data</a:t>
            </a:r>
            <a:br>
              <a:rPr lang="en-US" sz="2000" b="1" kern="1000" spc="-51" dirty="0">
                <a:solidFill>
                  <a:srgbClr val="000000"/>
                </a:solidFill>
                <a:latin typeface="Segoe UI Semibold"/>
              </a:rPr>
            </a:br>
            <a:r>
              <a:rPr lang="en-US" sz="2000" b="1" kern="1000" spc="-51" dirty="0">
                <a:solidFill>
                  <a:srgbClr val="000000"/>
                </a:solidFill>
                <a:latin typeface="Segoe UI Semibold"/>
              </a:rPr>
              <a:t>Integration</a:t>
            </a:r>
          </a:p>
        </p:txBody>
      </p:sp>
      <p:sp>
        <p:nvSpPr>
          <p:cNvPr id="35" name="TextBox 34">
            <a:extLst>
              <a:ext uri="{FF2B5EF4-FFF2-40B4-BE49-F238E27FC236}">
                <a16:creationId xmlns:a16="http://schemas.microsoft.com/office/drawing/2014/main" id="{E12CA689-0FD3-5BA9-B20D-2EC3EC7E7EE4}"/>
              </a:ext>
            </a:extLst>
          </p:cNvPr>
          <p:cNvSpPr txBox="1"/>
          <p:nvPr/>
        </p:nvSpPr>
        <p:spPr>
          <a:xfrm>
            <a:off x="4432980" y="4258541"/>
            <a:ext cx="1265410" cy="923330"/>
          </a:xfrm>
          <a:prstGeom prst="rect">
            <a:avLst/>
          </a:prstGeom>
          <a:noFill/>
        </p:spPr>
        <p:txBody>
          <a:bodyPr wrap="none" lIns="0" tIns="0" rIns="0" bIns="0">
            <a:spAutoFit/>
          </a:bodyPr>
          <a:lstStyle/>
          <a:p>
            <a:pPr algn="ctr">
              <a:defRPr/>
            </a:pPr>
            <a:r>
              <a:rPr lang="en-US" sz="2000" b="1" kern="1000" spc="-51" dirty="0">
                <a:solidFill>
                  <a:srgbClr val="000000"/>
                </a:solidFill>
                <a:latin typeface="Segoe UI Semibold"/>
              </a:rPr>
              <a:t>Data</a:t>
            </a:r>
            <a:br>
              <a:rPr lang="en-US" sz="2000" b="1" kern="1000" spc="-51" dirty="0">
                <a:solidFill>
                  <a:srgbClr val="000000"/>
                </a:solidFill>
                <a:latin typeface="Segoe UI Semibold"/>
              </a:rPr>
            </a:br>
            <a:r>
              <a:rPr lang="en-US" sz="2000" b="1" kern="1000" spc="-51" dirty="0">
                <a:solidFill>
                  <a:srgbClr val="000000"/>
                </a:solidFill>
                <a:latin typeface="Segoe UI Semibold"/>
              </a:rPr>
              <a:t>Lakehouse/</a:t>
            </a:r>
          </a:p>
          <a:p>
            <a:pPr algn="ctr">
              <a:defRPr/>
            </a:pPr>
            <a:r>
              <a:rPr lang="en-US" sz="2000" b="1" kern="1000" spc="-51" dirty="0">
                <a:solidFill>
                  <a:srgbClr val="000000"/>
                </a:solidFill>
                <a:latin typeface="Segoe UI Semibold"/>
              </a:rPr>
              <a:t>Warehouse</a:t>
            </a:r>
          </a:p>
        </p:txBody>
      </p:sp>
      <p:sp>
        <p:nvSpPr>
          <p:cNvPr id="36" name="TextBox 35">
            <a:extLst>
              <a:ext uri="{FF2B5EF4-FFF2-40B4-BE49-F238E27FC236}">
                <a16:creationId xmlns:a16="http://schemas.microsoft.com/office/drawing/2014/main" id="{296FCD78-F7ED-6B93-026D-CDA55693D85C}"/>
              </a:ext>
            </a:extLst>
          </p:cNvPr>
          <p:cNvSpPr txBox="1"/>
          <p:nvPr/>
        </p:nvSpPr>
        <p:spPr>
          <a:xfrm>
            <a:off x="5982997" y="4258541"/>
            <a:ext cx="1255772" cy="615553"/>
          </a:xfrm>
          <a:prstGeom prst="rect">
            <a:avLst/>
          </a:prstGeom>
          <a:noFill/>
        </p:spPr>
        <p:txBody>
          <a:bodyPr wrap="square" lIns="0" tIns="0" rIns="0" bIns="0">
            <a:spAutoFit/>
          </a:bodyPr>
          <a:lstStyle/>
          <a:p>
            <a:pPr algn="ctr">
              <a:defRPr/>
            </a:pPr>
            <a:r>
              <a:rPr lang="en-US" sz="2000" b="1" kern="1000" spc="-51" dirty="0">
                <a:solidFill>
                  <a:srgbClr val="000000"/>
                </a:solidFill>
                <a:latin typeface="Segoe UI Semibold"/>
              </a:rPr>
              <a:t>Real Time Analytics</a:t>
            </a:r>
          </a:p>
        </p:txBody>
      </p:sp>
      <p:sp>
        <p:nvSpPr>
          <p:cNvPr id="37" name="TextBox 36">
            <a:extLst>
              <a:ext uri="{FF2B5EF4-FFF2-40B4-BE49-F238E27FC236}">
                <a16:creationId xmlns:a16="http://schemas.microsoft.com/office/drawing/2014/main" id="{2FF8ADEF-8859-17D1-B690-CC9EFD23BE28}"/>
              </a:ext>
            </a:extLst>
          </p:cNvPr>
          <p:cNvSpPr txBox="1"/>
          <p:nvPr/>
        </p:nvSpPr>
        <p:spPr>
          <a:xfrm>
            <a:off x="8404802" y="4258542"/>
            <a:ext cx="1271374" cy="615553"/>
          </a:xfrm>
          <a:prstGeom prst="rect">
            <a:avLst/>
          </a:prstGeom>
          <a:noFill/>
        </p:spPr>
        <p:txBody>
          <a:bodyPr wrap="none" lIns="0" tIns="0" rIns="0" bIns="0">
            <a:spAutoFit/>
          </a:bodyPr>
          <a:lstStyle/>
          <a:p>
            <a:pPr algn="ctr">
              <a:defRPr/>
            </a:pPr>
            <a:r>
              <a:rPr lang="en-US" sz="2000" b="1" kern="1000" spc="-51">
                <a:solidFill>
                  <a:srgbClr val="000000"/>
                </a:solidFill>
                <a:latin typeface="Segoe UI Semibold"/>
              </a:rPr>
              <a:t>Business</a:t>
            </a:r>
          </a:p>
          <a:p>
            <a:pPr algn="ctr">
              <a:defRPr/>
            </a:pPr>
            <a:r>
              <a:rPr lang="en-US" sz="2000" b="1" kern="1000" spc="-51">
                <a:solidFill>
                  <a:srgbClr val="000000"/>
                </a:solidFill>
                <a:latin typeface="Segoe UI Semibold"/>
              </a:rPr>
              <a:t>Intelligence</a:t>
            </a:r>
          </a:p>
        </p:txBody>
      </p:sp>
      <p:sp>
        <p:nvSpPr>
          <p:cNvPr id="38" name="TextBox 37">
            <a:extLst>
              <a:ext uri="{FF2B5EF4-FFF2-40B4-BE49-F238E27FC236}">
                <a16:creationId xmlns:a16="http://schemas.microsoft.com/office/drawing/2014/main" id="{F33F859C-CB90-7F33-C055-F173FCE4B0F5}"/>
              </a:ext>
            </a:extLst>
          </p:cNvPr>
          <p:cNvSpPr txBox="1"/>
          <p:nvPr/>
        </p:nvSpPr>
        <p:spPr>
          <a:xfrm>
            <a:off x="7326133" y="4258542"/>
            <a:ext cx="823046" cy="615553"/>
          </a:xfrm>
          <a:prstGeom prst="rect">
            <a:avLst/>
          </a:prstGeom>
          <a:noFill/>
        </p:spPr>
        <p:txBody>
          <a:bodyPr wrap="none" lIns="0" tIns="0" rIns="0" bIns="0">
            <a:spAutoFit/>
          </a:bodyPr>
          <a:lstStyle/>
          <a:p>
            <a:pPr algn="ctr">
              <a:defRPr/>
            </a:pPr>
            <a:r>
              <a:rPr lang="en-US" sz="2000" b="1" kern="1000" spc="-51">
                <a:solidFill>
                  <a:srgbClr val="000000"/>
                </a:solidFill>
                <a:latin typeface="Segoe UI Semibold"/>
              </a:rPr>
              <a:t>Data</a:t>
            </a:r>
          </a:p>
          <a:p>
            <a:pPr algn="ctr">
              <a:defRPr/>
            </a:pPr>
            <a:r>
              <a:rPr lang="en-US" sz="2000" b="1" kern="1000" spc="-51">
                <a:solidFill>
                  <a:srgbClr val="000000"/>
                </a:solidFill>
                <a:latin typeface="Segoe UI Semibold"/>
              </a:rPr>
              <a:t>Science</a:t>
            </a:r>
          </a:p>
        </p:txBody>
      </p:sp>
      <p:sp>
        <p:nvSpPr>
          <p:cNvPr id="39" name="!!datalake">
            <a:extLst>
              <a:ext uri="{FF2B5EF4-FFF2-40B4-BE49-F238E27FC236}">
                <a16:creationId xmlns:a16="http://schemas.microsoft.com/office/drawing/2014/main" id="{0DE704F4-AD88-9066-1732-5C96DD7E0ADA}"/>
              </a:ext>
            </a:extLst>
          </p:cNvPr>
          <p:cNvSpPr txBox="1"/>
          <p:nvPr/>
        </p:nvSpPr>
        <p:spPr>
          <a:xfrm>
            <a:off x="2512392" y="4258541"/>
            <a:ext cx="520334"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a:defRPr/>
            </a:pPr>
            <a:r>
              <a:rPr lang="en-US" sz="1800" spc="-51">
                <a:solidFill>
                  <a:srgbClr val="000000"/>
                </a:solidFill>
                <a:latin typeface="Segoe UI Semibold"/>
              </a:rPr>
              <a:t>Data </a:t>
            </a:r>
            <a:br>
              <a:rPr lang="en-US" sz="1800" spc="-51">
                <a:solidFill>
                  <a:srgbClr val="000000"/>
                </a:solidFill>
                <a:latin typeface="Segoe UI Semibold"/>
              </a:rPr>
            </a:br>
            <a:r>
              <a:rPr lang="en-US" sz="1800" spc="-51">
                <a:solidFill>
                  <a:srgbClr val="000000"/>
                </a:solidFill>
                <a:latin typeface="Segoe UI Semibold"/>
              </a:rPr>
              <a:t>Lake</a:t>
            </a:r>
          </a:p>
        </p:txBody>
      </p:sp>
      <p:sp>
        <p:nvSpPr>
          <p:cNvPr id="40" name="TextBox 39">
            <a:extLst>
              <a:ext uri="{FF2B5EF4-FFF2-40B4-BE49-F238E27FC236}">
                <a16:creationId xmlns:a16="http://schemas.microsoft.com/office/drawing/2014/main" id="{1464663C-3E84-4CDD-D5B9-362026871E87}"/>
              </a:ext>
            </a:extLst>
          </p:cNvPr>
          <p:cNvSpPr txBox="1"/>
          <p:nvPr/>
        </p:nvSpPr>
        <p:spPr>
          <a:xfrm>
            <a:off x="9904839" y="4258541"/>
            <a:ext cx="1316001" cy="307777"/>
          </a:xfrm>
          <a:prstGeom prst="rect">
            <a:avLst/>
          </a:prstGeom>
          <a:noFill/>
        </p:spPr>
        <p:txBody>
          <a:bodyPr wrap="none" lIns="0" tIns="0" rIns="0" bIns="0">
            <a:spAutoFit/>
          </a:bodyPr>
          <a:lstStyle/>
          <a:p>
            <a:pPr algn="ctr">
              <a:defRPr/>
            </a:pPr>
            <a:r>
              <a:rPr lang="en-US" sz="2000" b="1" kern="1000" spc="-51">
                <a:solidFill>
                  <a:srgbClr val="000000"/>
                </a:solidFill>
                <a:latin typeface="Segoe UI Semibold"/>
              </a:rPr>
              <a:t>Governance</a:t>
            </a:r>
          </a:p>
        </p:txBody>
      </p:sp>
      <p:sp>
        <p:nvSpPr>
          <p:cNvPr id="41" name="TextBox 40">
            <a:extLst>
              <a:ext uri="{FF2B5EF4-FFF2-40B4-BE49-F238E27FC236}">
                <a16:creationId xmlns:a16="http://schemas.microsoft.com/office/drawing/2014/main" id="{887E42B2-D74F-4E0E-2FBF-7D5B826CD149}"/>
              </a:ext>
            </a:extLst>
          </p:cNvPr>
          <p:cNvSpPr txBox="1"/>
          <p:nvPr/>
        </p:nvSpPr>
        <p:spPr>
          <a:xfrm>
            <a:off x="3380982" y="4258541"/>
            <a:ext cx="766940"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a:defRPr/>
            </a:pPr>
            <a:r>
              <a:rPr lang="en-US" sz="1800" spc="-51">
                <a:solidFill>
                  <a:srgbClr val="000000"/>
                </a:solidFill>
                <a:latin typeface="Segoe UI Semibold"/>
              </a:rPr>
              <a:t>Spark</a:t>
            </a:r>
            <a:br>
              <a:rPr lang="en-US" sz="1800" spc="-51">
                <a:solidFill>
                  <a:srgbClr val="000000"/>
                </a:solidFill>
                <a:latin typeface="Segoe UI Semibold"/>
              </a:rPr>
            </a:br>
            <a:r>
              <a:rPr lang="en-US" sz="1800" spc="-51">
                <a:solidFill>
                  <a:srgbClr val="000000"/>
                </a:solidFill>
                <a:latin typeface="Segoe UI Semibold"/>
              </a:rPr>
              <a:t>Engines</a:t>
            </a:r>
          </a:p>
        </p:txBody>
      </p:sp>
      <p:pic>
        <p:nvPicPr>
          <p:cNvPr id="42" name="Picture 41">
            <a:extLst>
              <a:ext uri="{FF2B5EF4-FFF2-40B4-BE49-F238E27FC236}">
                <a16:creationId xmlns:a16="http://schemas.microsoft.com/office/drawing/2014/main" id="{6280743F-6BDE-7AC8-9540-4F12B72D3907}"/>
              </a:ext>
            </a:extLst>
          </p:cNvPr>
          <p:cNvPicPr>
            <a:picLocks noChangeAspect="1"/>
          </p:cNvPicPr>
          <p:nvPr/>
        </p:nvPicPr>
        <p:blipFill>
          <a:blip r:embed="rId17"/>
          <a:stretch>
            <a:fillRect/>
          </a:stretch>
        </p:blipFill>
        <p:spPr>
          <a:xfrm>
            <a:off x="3400073" y="3659942"/>
            <a:ext cx="730124" cy="379359"/>
          </a:xfrm>
          <a:prstGeom prst="rect">
            <a:avLst/>
          </a:prstGeom>
        </p:spPr>
      </p:pic>
      <p:pic>
        <p:nvPicPr>
          <p:cNvPr id="43" name="Picture 42">
            <a:extLst>
              <a:ext uri="{FF2B5EF4-FFF2-40B4-BE49-F238E27FC236}">
                <a16:creationId xmlns:a16="http://schemas.microsoft.com/office/drawing/2014/main" id="{DF673D0D-681D-ACC5-A03F-A1C20C4481BE}"/>
              </a:ext>
            </a:extLst>
          </p:cNvPr>
          <p:cNvPicPr>
            <a:picLocks noChangeAspect="1"/>
          </p:cNvPicPr>
          <p:nvPr/>
        </p:nvPicPr>
        <p:blipFill>
          <a:blip r:embed="rId18"/>
          <a:stretch>
            <a:fillRect/>
          </a:stretch>
        </p:blipFill>
        <p:spPr>
          <a:xfrm>
            <a:off x="4430325" y="3451207"/>
            <a:ext cx="1270715" cy="740087"/>
          </a:xfrm>
          <a:prstGeom prst="rect">
            <a:avLst/>
          </a:prstGeom>
        </p:spPr>
      </p:pic>
      <p:sp>
        <p:nvSpPr>
          <p:cNvPr id="44" name="Text Placeholder 3">
            <a:extLst>
              <a:ext uri="{FF2B5EF4-FFF2-40B4-BE49-F238E27FC236}">
                <a16:creationId xmlns:a16="http://schemas.microsoft.com/office/drawing/2014/main" id="{054CDB66-5192-4532-49DA-825D8D5DA891}"/>
              </a:ext>
            </a:extLst>
          </p:cNvPr>
          <p:cNvSpPr txBox="1">
            <a:spLocks/>
          </p:cNvSpPr>
          <p:nvPr/>
        </p:nvSpPr>
        <p:spPr>
          <a:xfrm>
            <a:off x="330743" y="5939901"/>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dirty="0">
                <a:solidFill>
                  <a:srgbClr val="000000"/>
                </a:solidFill>
                <a:latin typeface="Segoe UI"/>
              </a:rPr>
              <a:t>End-to-end analytics data fabric - From the data lake to the business user</a:t>
            </a:r>
          </a:p>
        </p:txBody>
      </p:sp>
    </p:spTree>
    <p:extLst>
      <p:ext uri="{BB962C8B-B14F-4D97-AF65-F5344CB8AC3E}">
        <p14:creationId xmlns:p14="http://schemas.microsoft.com/office/powerpoint/2010/main" val="2371071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19147-B534-6E27-7416-8A8DB117F6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6DCFC7-2D9B-7C09-0298-51210D960F13}"/>
              </a:ext>
            </a:extLst>
          </p:cNvPr>
          <p:cNvSpPr>
            <a:spLocks noGrp="1"/>
          </p:cNvSpPr>
          <p:nvPr>
            <p:ph type="title"/>
          </p:nvPr>
        </p:nvSpPr>
        <p:spPr>
          <a:xfrm>
            <a:off x="803275" y="365760"/>
            <a:ext cx="10151237" cy="1325562"/>
          </a:xfrm>
        </p:spPr>
        <p:txBody>
          <a:bodyPr anchor="t"/>
          <a:lstStyle/>
          <a:p>
            <a:r>
              <a:rPr lang="en-DE" dirty="0"/>
              <a:t>Our team is growing</a:t>
            </a:r>
          </a:p>
        </p:txBody>
      </p:sp>
      <p:pic>
        <p:nvPicPr>
          <p:cNvPr id="25" name="Grafik 38" descr="Weibliches Profil">
            <a:extLst>
              <a:ext uri="{FF2B5EF4-FFF2-40B4-BE49-F238E27FC236}">
                <a16:creationId xmlns:a16="http://schemas.microsoft.com/office/drawing/2014/main" id="{F3F2C335-5FDB-021C-50A3-C5FE101A02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6819" y="2785164"/>
            <a:ext cx="504843" cy="504843"/>
          </a:xfrm>
          <a:prstGeom prst="rect">
            <a:avLst/>
          </a:prstGeom>
        </p:spPr>
      </p:pic>
      <p:pic>
        <p:nvPicPr>
          <p:cNvPr id="26" name="Grafik 38" descr="Weibliches Profil">
            <a:extLst>
              <a:ext uri="{FF2B5EF4-FFF2-40B4-BE49-F238E27FC236}">
                <a16:creationId xmlns:a16="http://schemas.microsoft.com/office/drawing/2014/main" id="{2EAB0113-396F-A7A2-D830-B373530FD5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0681" y="2602953"/>
            <a:ext cx="504843" cy="504843"/>
          </a:xfrm>
          <a:prstGeom prst="rect">
            <a:avLst/>
          </a:prstGeom>
        </p:spPr>
      </p:pic>
      <p:pic>
        <p:nvPicPr>
          <p:cNvPr id="27" name="Grafik 38" descr="Weibliches Profil">
            <a:extLst>
              <a:ext uri="{FF2B5EF4-FFF2-40B4-BE49-F238E27FC236}">
                <a16:creationId xmlns:a16="http://schemas.microsoft.com/office/drawing/2014/main" id="{E24A14CE-2B3A-3A28-DA50-FDF8397DA5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4779" y="2785164"/>
            <a:ext cx="504843" cy="504843"/>
          </a:xfrm>
          <a:prstGeom prst="rect">
            <a:avLst/>
          </a:prstGeom>
        </p:spPr>
      </p:pic>
      <p:pic>
        <p:nvPicPr>
          <p:cNvPr id="28" name="Picture 27">
            <a:extLst>
              <a:ext uri="{FF2B5EF4-FFF2-40B4-BE49-F238E27FC236}">
                <a16:creationId xmlns:a16="http://schemas.microsoft.com/office/drawing/2014/main" id="{B6DD5DE8-3115-D8DB-4615-D523D29F29A2}"/>
              </a:ext>
            </a:extLst>
          </p:cNvPr>
          <p:cNvPicPr>
            <a:picLocks noChangeAspect="1"/>
          </p:cNvPicPr>
          <p:nvPr/>
        </p:nvPicPr>
        <p:blipFill>
          <a:blip r:embed="rId8"/>
          <a:stretch>
            <a:fillRect/>
          </a:stretch>
        </p:blipFill>
        <p:spPr>
          <a:xfrm>
            <a:off x="6403065" y="3641803"/>
            <a:ext cx="415636" cy="415636"/>
          </a:xfrm>
          <a:prstGeom prst="rect">
            <a:avLst/>
          </a:prstGeom>
        </p:spPr>
      </p:pic>
      <p:pic>
        <p:nvPicPr>
          <p:cNvPr id="29" name="Graphic 28">
            <a:extLst>
              <a:ext uri="{FF2B5EF4-FFF2-40B4-BE49-F238E27FC236}">
                <a16:creationId xmlns:a16="http://schemas.microsoft.com/office/drawing/2014/main" id="{1D5FA40B-FBCE-CA5E-3CB4-89326C0DEF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0693" y="3641803"/>
            <a:ext cx="415636" cy="415636"/>
          </a:xfrm>
          <a:prstGeom prst="rect">
            <a:avLst/>
          </a:prstGeom>
        </p:spPr>
      </p:pic>
      <p:pic>
        <p:nvPicPr>
          <p:cNvPr id="30" name="chart" descr="chart">
            <a:extLst>
              <a:ext uri="{FF2B5EF4-FFF2-40B4-BE49-F238E27FC236}">
                <a16:creationId xmlns:a16="http://schemas.microsoft.com/office/drawing/2014/main" id="{90EEE76B-1053-B20E-AFED-8B8CF8D5E3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3778" y="3622911"/>
            <a:ext cx="453423" cy="453420"/>
          </a:xfrm>
          <a:prstGeom prst="rect">
            <a:avLst/>
          </a:prstGeom>
        </p:spPr>
      </p:pic>
      <p:pic>
        <p:nvPicPr>
          <p:cNvPr id="31" name="Graphic 30">
            <a:extLst>
              <a:ext uri="{FF2B5EF4-FFF2-40B4-BE49-F238E27FC236}">
                <a16:creationId xmlns:a16="http://schemas.microsoft.com/office/drawing/2014/main" id="{92DE114D-467F-9B9B-5795-4D2AF48896A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03759" y="3590543"/>
            <a:ext cx="518156" cy="518156"/>
          </a:xfrm>
          <a:prstGeom prst="rect">
            <a:avLst/>
          </a:prstGeom>
        </p:spPr>
      </p:pic>
      <p:pic>
        <p:nvPicPr>
          <p:cNvPr id="32" name="!!datascienceicon">
            <a:extLst>
              <a:ext uri="{FF2B5EF4-FFF2-40B4-BE49-F238E27FC236}">
                <a16:creationId xmlns:a16="http://schemas.microsoft.com/office/drawing/2014/main" id="{D745139C-DC46-9A76-67F4-07001775CFDA}"/>
              </a:ext>
            </a:extLst>
          </p:cNvPr>
          <p:cNvPicPr>
            <a:picLocks noChangeAspect="1"/>
          </p:cNvPicPr>
          <p:nvPr/>
        </p:nvPicPr>
        <p:blipFill rotWithShape="1">
          <a:blip r:embed="rId15">
            <a:extLst>
              <a:ext uri="{28A0092B-C50C-407E-A947-70E740481C1C}">
                <a14:useLocalDpi xmlns:a14="http://schemas.microsoft.com/office/drawing/2010/main" val="0"/>
              </a:ext>
            </a:extLst>
          </a:blip>
          <a:srcRect l="-6889" b="-12271"/>
          <a:stretch/>
        </p:blipFill>
        <p:spPr>
          <a:xfrm>
            <a:off x="7506035" y="3596270"/>
            <a:ext cx="463239" cy="506703"/>
          </a:xfrm>
          <a:prstGeom prst="rect">
            <a:avLst/>
          </a:prstGeom>
          <a:ln w="10108" cap="flat">
            <a:noFill/>
            <a:prstDash val="solid"/>
            <a:miter/>
          </a:ln>
        </p:spPr>
      </p:pic>
      <p:pic>
        <p:nvPicPr>
          <p:cNvPr id="33" name="Picture 32">
            <a:extLst>
              <a:ext uri="{FF2B5EF4-FFF2-40B4-BE49-F238E27FC236}">
                <a16:creationId xmlns:a16="http://schemas.microsoft.com/office/drawing/2014/main" id="{217DCF86-2212-A543-4542-D8FB977BF049}"/>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498611" y="3624595"/>
            <a:ext cx="547891" cy="450053"/>
          </a:xfrm>
          <a:prstGeom prst="rect">
            <a:avLst/>
          </a:prstGeom>
        </p:spPr>
      </p:pic>
      <p:sp>
        <p:nvSpPr>
          <p:cNvPr id="34" name="TextBox 33">
            <a:extLst>
              <a:ext uri="{FF2B5EF4-FFF2-40B4-BE49-F238E27FC236}">
                <a16:creationId xmlns:a16="http://schemas.microsoft.com/office/drawing/2014/main" id="{83179EB3-5699-A004-E369-5D5B045177BA}"/>
              </a:ext>
            </a:extLst>
          </p:cNvPr>
          <p:cNvSpPr txBox="1"/>
          <p:nvPr/>
        </p:nvSpPr>
        <p:spPr>
          <a:xfrm>
            <a:off x="975201" y="4258542"/>
            <a:ext cx="1226618" cy="615553"/>
          </a:xfrm>
          <a:prstGeom prst="rect">
            <a:avLst/>
          </a:prstGeom>
          <a:noFill/>
        </p:spPr>
        <p:txBody>
          <a:bodyPr wrap="none" lIns="0" tIns="0" rIns="0" bIns="0">
            <a:spAutoFit/>
          </a:bodyPr>
          <a:lstStyle/>
          <a:p>
            <a:pPr algn="ctr">
              <a:defRPr/>
            </a:pPr>
            <a:r>
              <a:rPr lang="en-US" sz="2000" b="1" kern="1000" spc="-51" dirty="0">
                <a:solidFill>
                  <a:srgbClr val="000000"/>
                </a:solidFill>
                <a:latin typeface="Segoe UI Semibold"/>
              </a:rPr>
              <a:t>Data</a:t>
            </a:r>
            <a:br>
              <a:rPr lang="en-US" sz="2000" b="1" kern="1000" spc="-51" dirty="0">
                <a:solidFill>
                  <a:srgbClr val="000000"/>
                </a:solidFill>
                <a:latin typeface="Segoe UI Semibold"/>
              </a:rPr>
            </a:br>
            <a:r>
              <a:rPr lang="en-US" sz="2000" b="1" kern="1000" spc="-51" dirty="0">
                <a:solidFill>
                  <a:srgbClr val="000000"/>
                </a:solidFill>
                <a:latin typeface="Segoe UI Semibold"/>
              </a:rPr>
              <a:t>Integration</a:t>
            </a:r>
          </a:p>
        </p:txBody>
      </p:sp>
      <p:sp>
        <p:nvSpPr>
          <p:cNvPr id="35" name="TextBox 34">
            <a:extLst>
              <a:ext uri="{FF2B5EF4-FFF2-40B4-BE49-F238E27FC236}">
                <a16:creationId xmlns:a16="http://schemas.microsoft.com/office/drawing/2014/main" id="{E12CA689-0FD3-5BA9-B20D-2EC3EC7E7EE4}"/>
              </a:ext>
            </a:extLst>
          </p:cNvPr>
          <p:cNvSpPr txBox="1"/>
          <p:nvPr/>
        </p:nvSpPr>
        <p:spPr>
          <a:xfrm>
            <a:off x="4432980" y="4258541"/>
            <a:ext cx="1265410" cy="923330"/>
          </a:xfrm>
          <a:prstGeom prst="rect">
            <a:avLst/>
          </a:prstGeom>
          <a:noFill/>
        </p:spPr>
        <p:txBody>
          <a:bodyPr wrap="none" lIns="0" tIns="0" rIns="0" bIns="0">
            <a:spAutoFit/>
          </a:bodyPr>
          <a:lstStyle/>
          <a:p>
            <a:pPr algn="ctr">
              <a:defRPr/>
            </a:pPr>
            <a:r>
              <a:rPr lang="en-US" sz="2000" b="1" kern="1000" spc="-51" dirty="0">
                <a:solidFill>
                  <a:srgbClr val="000000"/>
                </a:solidFill>
                <a:latin typeface="Segoe UI Semibold"/>
              </a:rPr>
              <a:t>Data</a:t>
            </a:r>
            <a:br>
              <a:rPr lang="en-US" sz="2000" b="1" kern="1000" spc="-51" dirty="0">
                <a:solidFill>
                  <a:srgbClr val="000000"/>
                </a:solidFill>
                <a:latin typeface="Segoe UI Semibold"/>
              </a:rPr>
            </a:br>
            <a:r>
              <a:rPr lang="en-US" sz="2000" b="1" kern="1000" spc="-51" dirty="0">
                <a:solidFill>
                  <a:srgbClr val="000000"/>
                </a:solidFill>
                <a:latin typeface="Segoe UI Semibold"/>
              </a:rPr>
              <a:t>Lakehouse/</a:t>
            </a:r>
          </a:p>
          <a:p>
            <a:pPr algn="ctr">
              <a:defRPr/>
            </a:pPr>
            <a:r>
              <a:rPr lang="en-US" sz="2000" b="1" kern="1000" spc="-51" dirty="0">
                <a:solidFill>
                  <a:srgbClr val="000000"/>
                </a:solidFill>
                <a:latin typeface="Segoe UI Semibold"/>
              </a:rPr>
              <a:t>Warehouse</a:t>
            </a:r>
          </a:p>
        </p:txBody>
      </p:sp>
      <p:sp>
        <p:nvSpPr>
          <p:cNvPr id="36" name="TextBox 35">
            <a:extLst>
              <a:ext uri="{FF2B5EF4-FFF2-40B4-BE49-F238E27FC236}">
                <a16:creationId xmlns:a16="http://schemas.microsoft.com/office/drawing/2014/main" id="{296FCD78-F7ED-6B93-026D-CDA55693D85C}"/>
              </a:ext>
            </a:extLst>
          </p:cNvPr>
          <p:cNvSpPr txBox="1"/>
          <p:nvPr/>
        </p:nvSpPr>
        <p:spPr>
          <a:xfrm>
            <a:off x="5982997" y="4258541"/>
            <a:ext cx="1255772" cy="615553"/>
          </a:xfrm>
          <a:prstGeom prst="rect">
            <a:avLst/>
          </a:prstGeom>
          <a:noFill/>
        </p:spPr>
        <p:txBody>
          <a:bodyPr wrap="square" lIns="0" tIns="0" rIns="0" bIns="0">
            <a:spAutoFit/>
          </a:bodyPr>
          <a:lstStyle/>
          <a:p>
            <a:pPr algn="ctr">
              <a:defRPr/>
            </a:pPr>
            <a:r>
              <a:rPr lang="en-US" sz="2000" b="1" kern="1000" spc="-51" dirty="0">
                <a:solidFill>
                  <a:srgbClr val="000000"/>
                </a:solidFill>
                <a:latin typeface="Segoe UI Semibold"/>
              </a:rPr>
              <a:t>Real Time Analytics</a:t>
            </a:r>
          </a:p>
        </p:txBody>
      </p:sp>
      <p:sp>
        <p:nvSpPr>
          <p:cNvPr id="37" name="TextBox 36">
            <a:extLst>
              <a:ext uri="{FF2B5EF4-FFF2-40B4-BE49-F238E27FC236}">
                <a16:creationId xmlns:a16="http://schemas.microsoft.com/office/drawing/2014/main" id="{2FF8ADEF-8859-17D1-B690-CC9EFD23BE28}"/>
              </a:ext>
            </a:extLst>
          </p:cNvPr>
          <p:cNvSpPr txBox="1"/>
          <p:nvPr/>
        </p:nvSpPr>
        <p:spPr>
          <a:xfrm>
            <a:off x="8404802" y="4258542"/>
            <a:ext cx="1271374" cy="615553"/>
          </a:xfrm>
          <a:prstGeom prst="rect">
            <a:avLst/>
          </a:prstGeom>
          <a:noFill/>
        </p:spPr>
        <p:txBody>
          <a:bodyPr wrap="none" lIns="0" tIns="0" rIns="0" bIns="0">
            <a:spAutoFit/>
          </a:bodyPr>
          <a:lstStyle/>
          <a:p>
            <a:pPr algn="ctr">
              <a:defRPr/>
            </a:pPr>
            <a:r>
              <a:rPr lang="en-US" sz="2000" b="1" kern="1000" spc="-51">
                <a:solidFill>
                  <a:srgbClr val="000000"/>
                </a:solidFill>
                <a:latin typeface="Segoe UI Semibold"/>
              </a:rPr>
              <a:t>Business</a:t>
            </a:r>
          </a:p>
          <a:p>
            <a:pPr algn="ctr">
              <a:defRPr/>
            </a:pPr>
            <a:r>
              <a:rPr lang="en-US" sz="2000" b="1" kern="1000" spc="-51">
                <a:solidFill>
                  <a:srgbClr val="000000"/>
                </a:solidFill>
                <a:latin typeface="Segoe UI Semibold"/>
              </a:rPr>
              <a:t>Intelligence</a:t>
            </a:r>
          </a:p>
        </p:txBody>
      </p:sp>
      <p:sp>
        <p:nvSpPr>
          <p:cNvPr id="38" name="TextBox 37">
            <a:extLst>
              <a:ext uri="{FF2B5EF4-FFF2-40B4-BE49-F238E27FC236}">
                <a16:creationId xmlns:a16="http://schemas.microsoft.com/office/drawing/2014/main" id="{F33F859C-CB90-7F33-C055-F173FCE4B0F5}"/>
              </a:ext>
            </a:extLst>
          </p:cNvPr>
          <p:cNvSpPr txBox="1"/>
          <p:nvPr/>
        </p:nvSpPr>
        <p:spPr>
          <a:xfrm>
            <a:off x="7326133" y="4258542"/>
            <a:ext cx="823046" cy="615553"/>
          </a:xfrm>
          <a:prstGeom prst="rect">
            <a:avLst/>
          </a:prstGeom>
          <a:noFill/>
        </p:spPr>
        <p:txBody>
          <a:bodyPr wrap="none" lIns="0" tIns="0" rIns="0" bIns="0">
            <a:spAutoFit/>
          </a:bodyPr>
          <a:lstStyle/>
          <a:p>
            <a:pPr algn="ctr">
              <a:defRPr/>
            </a:pPr>
            <a:r>
              <a:rPr lang="en-US" sz="2000" b="1" kern="1000" spc="-51">
                <a:solidFill>
                  <a:srgbClr val="000000"/>
                </a:solidFill>
                <a:latin typeface="Segoe UI Semibold"/>
              </a:rPr>
              <a:t>Data</a:t>
            </a:r>
          </a:p>
          <a:p>
            <a:pPr algn="ctr">
              <a:defRPr/>
            </a:pPr>
            <a:r>
              <a:rPr lang="en-US" sz="2000" b="1" kern="1000" spc="-51">
                <a:solidFill>
                  <a:srgbClr val="000000"/>
                </a:solidFill>
                <a:latin typeface="Segoe UI Semibold"/>
              </a:rPr>
              <a:t>Science</a:t>
            </a:r>
          </a:p>
        </p:txBody>
      </p:sp>
      <p:sp>
        <p:nvSpPr>
          <p:cNvPr id="39" name="!!datalake">
            <a:extLst>
              <a:ext uri="{FF2B5EF4-FFF2-40B4-BE49-F238E27FC236}">
                <a16:creationId xmlns:a16="http://schemas.microsoft.com/office/drawing/2014/main" id="{0DE704F4-AD88-9066-1732-5C96DD7E0ADA}"/>
              </a:ext>
            </a:extLst>
          </p:cNvPr>
          <p:cNvSpPr txBox="1"/>
          <p:nvPr/>
        </p:nvSpPr>
        <p:spPr>
          <a:xfrm>
            <a:off x="2512392" y="4258541"/>
            <a:ext cx="520334"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a:defRPr/>
            </a:pPr>
            <a:r>
              <a:rPr lang="en-US" sz="1800" spc="-51">
                <a:solidFill>
                  <a:srgbClr val="000000"/>
                </a:solidFill>
                <a:latin typeface="Segoe UI Semibold"/>
              </a:rPr>
              <a:t>Data </a:t>
            </a:r>
            <a:br>
              <a:rPr lang="en-US" sz="1800" spc="-51">
                <a:solidFill>
                  <a:srgbClr val="000000"/>
                </a:solidFill>
                <a:latin typeface="Segoe UI Semibold"/>
              </a:rPr>
            </a:br>
            <a:r>
              <a:rPr lang="en-US" sz="1800" spc="-51">
                <a:solidFill>
                  <a:srgbClr val="000000"/>
                </a:solidFill>
                <a:latin typeface="Segoe UI Semibold"/>
              </a:rPr>
              <a:t>Lake</a:t>
            </a:r>
          </a:p>
        </p:txBody>
      </p:sp>
      <p:sp>
        <p:nvSpPr>
          <p:cNvPr id="40" name="TextBox 39">
            <a:extLst>
              <a:ext uri="{FF2B5EF4-FFF2-40B4-BE49-F238E27FC236}">
                <a16:creationId xmlns:a16="http://schemas.microsoft.com/office/drawing/2014/main" id="{1464663C-3E84-4CDD-D5B9-362026871E87}"/>
              </a:ext>
            </a:extLst>
          </p:cNvPr>
          <p:cNvSpPr txBox="1"/>
          <p:nvPr/>
        </p:nvSpPr>
        <p:spPr>
          <a:xfrm>
            <a:off x="9904839" y="4258541"/>
            <a:ext cx="1316001" cy="307777"/>
          </a:xfrm>
          <a:prstGeom prst="rect">
            <a:avLst/>
          </a:prstGeom>
          <a:noFill/>
        </p:spPr>
        <p:txBody>
          <a:bodyPr wrap="none" lIns="0" tIns="0" rIns="0" bIns="0">
            <a:spAutoFit/>
          </a:bodyPr>
          <a:lstStyle/>
          <a:p>
            <a:pPr algn="ctr">
              <a:defRPr/>
            </a:pPr>
            <a:r>
              <a:rPr lang="en-US" sz="2000" b="1" kern="1000" spc="-51">
                <a:solidFill>
                  <a:srgbClr val="000000"/>
                </a:solidFill>
                <a:latin typeface="Segoe UI Semibold"/>
              </a:rPr>
              <a:t>Governance</a:t>
            </a:r>
          </a:p>
        </p:txBody>
      </p:sp>
      <p:sp>
        <p:nvSpPr>
          <p:cNvPr id="41" name="TextBox 40">
            <a:extLst>
              <a:ext uri="{FF2B5EF4-FFF2-40B4-BE49-F238E27FC236}">
                <a16:creationId xmlns:a16="http://schemas.microsoft.com/office/drawing/2014/main" id="{887E42B2-D74F-4E0E-2FBF-7D5B826CD149}"/>
              </a:ext>
            </a:extLst>
          </p:cNvPr>
          <p:cNvSpPr txBox="1"/>
          <p:nvPr/>
        </p:nvSpPr>
        <p:spPr>
          <a:xfrm>
            <a:off x="3380982" y="4258541"/>
            <a:ext cx="766940"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a:defRPr/>
            </a:pPr>
            <a:r>
              <a:rPr lang="en-US" sz="1800" spc="-51">
                <a:solidFill>
                  <a:srgbClr val="000000"/>
                </a:solidFill>
                <a:latin typeface="Segoe UI Semibold"/>
              </a:rPr>
              <a:t>Spark</a:t>
            </a:r>
            <a:br>
              <a:rPr lang="en-US" sz="1800" spc="-51">
                <a:solidFill>
                  <a:srgbClr val="000000"/>
                </a:solidFill>
                <a:latin typeface="Segoe UI Semibold"/>
              </a:rPr>
            </a:br>
            <a:r>
              <a:rPr lang="en-US" sz="1800" spc="-51">
                <a:solidFill>
                  <a:srgbClr val="000000"/>
                </a:solidFill>
                <a:latin typeface="Segoe UI Semibold"/>
              </a:rPr>
              <a:t>Engines</a:t>
            </a:r>
          </a:p>
        </p:txBody>
      </p:sp>
      <p:pic>
        <p:nvPicPr>
          <p:cNvPr id="42" name="Picture 41">
            <a:extLst>
              <a:ext uri="{FF2B5EF4-FFF2-40B4-BE49-F238E27FC236}">
                <a16:creationId xmlns:a16="http://schemas.microsoft.com/office/drawing/2014/main" id="{6280743F-6BDE-7AC8-9540-4F12B72D3907}"/>
              </a:ext>
            </a:extLst>
          </p:cNvPr>
          <p:cNvPicPr>
            <a:picLocks noChangeAspect="1"/>
          </p:cNvPicPr>
          <p:nvPr/>
        </p:nvPicPr>
        <p:blipFill>
          <a:blip r:embed="rId17"/>
          <a:stretch>
            <a:fillRect/>
          </a:stretch>
        </p:blipFill>
        <p:spPr>
          <a:xfrm>
            <a:off x="3400073" y="3659942"/>
            <a:ext cx="730124" cy="379359"/>
          </a:xfrm>
          <a:prstGeom prst="rect">
            <a:avLst/>
          </a:prstGeom>
        </p:spPr>
      </p:pic>
      <p:pic>
        <p:nvPicPr>
          <p:cNvPr id="43" name="Picture 42">
            <a:extLst>
              <a:ext uri="{FF2B5EF4-FFF2-40B4-BE49-F238E27FC236}">
                <a16:creationId xmlns:a16="http://schemas.microsoft.com/office/drawing/2014/main" id="{DF673D0D-681D-ACC5-A03F-A1C20C4481BE}"/>
              </a:ext>
            </a:extLst>
          </p:cNvPr>
          <p:cNvPicPr>
            <a:picLocks noChangeAspect="1"/>
          </p:cNvPicPr>
          <p:nvPr/>
        </p:nvPicPr>
        <p:blipFill>
          <a:blip r:embed="rId18"/>
          <a:stretch>
            <a:fillRect/>
          </a:stretch>
        </p:blipFill>
        <p:spPr>
          <a:xfrm>
            <a:off x="4430325" y="3451207"/>
            <a:ext cx="1270715" cy="740087"/>
          </a:xfrm>
          <a:prstGeom prst="rect">
            <a:avLst/>
          </a:prstGeom>
        </p:spPr>
      </p:pic>
      <p:sp>
        <p:nvSpPr>
          <p:cNvPr id="44" name="Text Placeholder 3">
            <a:extLst>
              <a:ext uri="{FF2B5EF4-FFF2-40B4-BE49-F238E27FC236}">
                <a16:creationId xmlns:a16="http://schemas.microsoft.com/office/drawing/2014/main" id="{054CDB66-5192-4532-49DA-825D8D5DA891}"/>
              </a:ext>
            </a:extLst>
          </p:cNvPr>
          <p:cNvSpPr txBox="1">
            <a:spLocks/>
          </p:cNvSpPr>
          <p:nvPr/>
        </p:nvSpPr>
        <p:spPr>
          <a:xfrm>
            <a:off x="330743" y="5939901"/>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dirty="0">
                <a:solidFill>
                  <a:srgbClr val="000000"/>
                </a:solidFill>
                <a:latin typeface="Segoe UI"/>
              </a:rPr>
              <a:t>End-to-end analytics data fabric - From the data lake to the business user</a:t>
            </a:r>
          </a:p>
        </p:txBody>
      </p:sp>
      <p:pic>
        <p:nvPicPr>
          <p:cNvPr id="2" name="Grafik 38" descr="Weibliches Profil">
            <a:extLst>
              <a:ext uri="{FF2B5EF4-FFF2-40B4-BE49-F238E27FC236}">
                <a16:creationId xmlns:a16="http://schemas.microsoft.com/office/drawing/2014/main" id="{B971B37A-8BA6-D244-0729-8F159FE6CF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032" y="2815661"/>
            <a:ext cx="504843" cy="504843"/>
          </a:xfrm>
          <a:prstGeom prst="rect">
            <a:avLst/>
          </a:prstGeom>
        </p:spPr>
      </p:pic>
    </p:spTree>
    <p:extLst>
      <p:ext uri="{BB962C8B-B14F-4D97-AF65-F5344CB8AC3E}">
        <p14:creationId xmlns:p14="http://schemas.microsoft.com/office/powerpoint/2010/main" val="35846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3E6A4-0BE6-89D0-4617-93B6382079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D6E568-4C36-0FDB-D8A6-FAEBEF0F5C91}"/>
              </a:ext>
            </a:extLst>
          </p:cNvPr>
          <p:cNvSpPr>
            <a:spLocks noGrp="1"/>
          </p:cNvSpPr>
          <p:nvPr>
            <p:ph type="title"/>
          </p:nvPr>
        </p:nvSpPr>
        <p:spPr>
          <a:xfrm>
            <a:off x="803275" y="365760"/>
            <a:ext cx="10151237" cy="1325562"/>
          </a:xfrm>
        </p:spPr>
        <p:txBody>
          <a:bodyPr anchor="t"/>
          <a:lstStyle/>
          <a:p>
            <a:r>
              <a:rPr lang="en-DE" dirty="0"/>
              <a:t>Our team is growing</a:t>
            </a:r>
          </a:p>
        </p:txBody>
      </p:sp>
      <p:pic>
        <p:nvPicPr>
          <p:cNvPr id="42" name="Grafik 38" descr="Weibliches Profil">
            <a:extLst>
              <a:ext uri="{FF2B5EF4-FFF2-40B4-BE49-F238E27FC236}">
                <a16:creationId xmlns:a16="http://schemas.microsoft.com/office/drawing/2014/main" id="{1E40BAED-1C10-9B30-1881-5CF211B04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6819" y="2785164"/>
            <a:ext cx="504843" cy="504843"/>
          </a:xfrm>
          <a:prstGeom prst="rect">
            <a:avLst/>
          </a:prstGeom>
        </p:spPr>
      </p:pic>
      <p:pic>
        <p:nvPicPr>
          <p:cNvPr id="43" name="Grafik 38" descr="Weibliches Profil">
            <a:extLst>
              <a:ext uri="{FF2B5EF4-FFF2-40B4-BE49-F238E27FC236}">
                <a16:creationId xmlns:a16="http://schemas.microsoft.com/office/drawing/2014/main" id="{701DCDF1-88AC-D2C7-42B1-EFB02886B6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0681" y="2602953"/>
            <a:ext cx="504843" cy="504843"/>
          </a:xfrm>
          <a:prstGeom prst="rect">
            <a:avLst/>
          </a:prstGeom>
        </p:spPr>
      </p:pic>
      <p:pic>
        <p:nvPicPr>
          <p:cNvPr id="44" name="Grafik 38" descr="Weibliches Profil">
            <a:extLst>
              <a:ext uri="{FF2B5EF4-FFF2-40B4-BE49-F238E27FC236}">
                <a16:creationId xmlns:a16="http://schemas.microsoft.com/office/drawing/2014/main" id="{785864EC-73B2-D273-FF86-E411F20A82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4779" y="2785164"/>
            <a:ext cx="504843" cy="504843"/>
          </a:xfrm>
          <a:prstGeom prst="rect">
            <a:avLst/>
          </a:prstGeom>
        </p:spPr>
      </p:pic>
      <p:pic>
        <p:nvPicPr>
          <p:cNvPr id="45" name="Grafik 38" descr="Weibliches Profil">
            <a:extLst>
              <a:ext uri="{FF2B5EF4-FFF2-40B4-BE49-F238E27FC236}">
                <a16:creationId xmlns:a16="http://schemas.microsoft.com/office/drawing/2014/main" id="{6416B80E-BC1E-4FDE-239F-DE0C09F793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032" y="2815661"/>
            <a:ext cx="504843" cy="504843"/>
          </a:xfrm>
          <a:prstGeom prst="rect">
            <a:avLst/>
          </a:prstGeom>
        </p:spPr>
      </p:pic>
      <p:pic>
        <p:nvPicPr>
          <p:cNvPr id="46" name="Grafik 38" descr="Weibliches Profil">
            <a:extLst>
              <a:ext uri="{FF2B5EF4-FFF2-40B4-BE49-F238E27FC236}">
                <a16:creationId xmlns:a16="http://schemas.microsoft.com/office/drawing/2014/main" id="{6BC733C9-1543-144D-0B13-E3BF33EA63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1188" y="2815661"/>
            <a:ext cx="504843" cy="504843"/>
          </a:xfrm>
          <a:prstGeom prst="rect">
            <a:avLst/>
          </a:prstGeom>
        </p:spPr>
      </p:pic>
      <p:pic>
        <p:nvPicPr>
          <p:cNvPr id="47" name="Picture 46">
            <a:extLst>
              <a:ext uri="{FF2B5EF4-FFF2-40B4-BE49-F238E27FC236}">
                <a16:creationId xmlns:a16="http://schemas.microsoft.com/office/drawing/2014/main" id="{200246B2-10E6-F927-6506-02AE6BFA7A3A}"/>
              </a:ext>
            </a:extLst>
          </p:cNvPr>
          <p:cNvPicPr>
            <a:picLocks noChangeAspect="1"/>
          </p:cNvPicPr>
          <p:nvPr/>
        </p:nvPicPr>
        <p:blipFill>
          <a:blip r:embed="rId8"/>
          <a:stretch>
            <a:fillRect/>
          </a:stretch>
        </p:blipFill>
        <p:spPr>
          <a:xfrm>
            <a:off x="6403065" y="3641803"/>
            <a:ext cx="415636" cy="415636"/>
          </a:xfrm>
          <a:prstGeom prst="rect">
            <a:avLst/>
          </a:prstGeom>
        </p:spPr>
      </p:pic>
      <p:pic>
        <p:nvPicPr>
          <p:cNvPr id="48" name="Graphic 47">
            <a:extLst>
              <a:ext uri="{FF2B5EF4-FFF2-40B4-BE49-F238E27FC236}">
                <a16:creationId xmlns:a16="http://schemas.microsoft.com/office/drawing/2014/main" id="{F2A80559-D3C5-AD8D-CF88-5A3A634BBA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0693" y="3641803"/>
            <a:ext cx="415636" cy="415636"/>
          </a:xfrm>
          <a:prstGeom prst="rect">
            <a:avLst/>
          </a:prstGeom>
        </p:spPr>
      </p:pic>
      <p:pic>
        <p:nvPicPr>
          <p:cNvPr id="49" name="chart" descr="chart">
            <a:extLst>
              <a:ext uri="{FF2B5EF4-FFF2-40B4-BE49-F238E27FC236}">
                <a16:creationId xmlns:a16="http://schemas.microsoft.com/office/drawing/2014/main" id="{FDBE49DE-DDC5-2AB7-09B1-047636DC61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3778" y="3622911"/>
            <a:ext cx="453423" cy="453420"/>
          </a:xfrm>
          <a:prstGeom prst="rect">
            <a:avLst/>
          </a:prstGeom>
        </p:spPr>
      </p:pic>
      <p:pic>
        <p:nvPicPr>
          <p:cNvPr id="50" name="Graphic 49">
            <a:extLst>
              <a:ext uri="{FF2B5EF4-FFF2-40B4-BE49-F238E27FC236}">
                <a16:creationId xmlns:a16="http://schemas.microsoft.com/office/drawing/2014/main" id="{4E032654-D42A-B6B5-CDCB-D1F39BA9C4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03759" y="3590543"/>
            <a:ext cx="518156" cy="518156"/>
          </a:xfrm>
          <a:prstGeom prst="rect">
            <a:avLst/>
          </a:prstGeom>
        </p:spPr>
      </p:pic>
      <p:pic>
        <p:nvPicPr>
          <p:cNvPr id="51" name="!!datascienceicon">
            <a:extLst>
              <a:ext uri="{FF2B5EF4-FFF2-40B4-BE49-F238E27FC236}">
                <a16:creationId xmlns:a16="http://schemas.microsoft.com/office/drawing/2014/main" id="{C22C0DFE-71BC-2E24-96C7-173552711789}"/>
              </a:ext>
            </a:extLst>
          </p:cNvPr>
          <p:cNvPicPr>
            <a:picLocks noChangeAspect="1"/>
          </p:cNvPicPr>
          <p:nvPr/>
        </p:nvPicPr>
        <p:blipFill rotWithShape="1">
          <a:blip r:embed="rId15">
            <a:extLst>
              <a:ext uri="{28A0092B-C50C-407E-A947-70E740481C1C}">
                <a14:useLocalDpi xmlns:a14="http://schemas.microsoft.com/office/drawing/2010/main" val="0"/>
              </a:ext>
            </a:extLst>
          </a:blip>
          <a:srcRect l="-6889" b="-12271"/>
          <a:stretch/>
        </p:blipFill>
        <p:spPr>
          <a:xfrm>
            <a:off x="7506035" y="3596270"/>
            <a:ext cx="463239" cy="506703"/>
          </a:xfrm>
          <a:prstGeom prst="rect">
            <a:avLst/>
          </a:prstGeom>
          <a:ln w="10108" cap="flat">
            <a:noFill/>
            <a:prstDash val="solid"/>
            <a:miter/>
          </a:ln>
        </p:spPr>
      </p:pic>
      <p:pic>
        <p:nvPicPr>
          <p:cNvPr id="52" name="Picture 51">
            <a:extLst>
              <a:ext uri="{FF2B5EF4-FFF2-40B4-BE49-F238E27FC236}">
                <a16:creationId xmlns:a16="http://schemas.microsoft.com/office/drawing/2014/main" id="{4B80A367-4739-8D59-6548-2EE4EB803B0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498611" y="3624595"/>
            <a:ext cx="547891" cy="450053"/>
          </a:xfrm>
          <a:prstGeom prst="rect">
            <a:avLst/>
          </a:prstGeom>
        </p:spPr>
      </p:pic>
      <p:pic>
        <p:nvPicPr>
          <p:cNvPr id="61" name="Picture 60">
            <a:extLst>
              <a:ext uri="{FF2B5EF4-FFF2-40B4-BE49-F238E27FC236}">
                <a16:creationId xmlns:a16="http://schemas.microsoft.com/office/drawing/2014/main" id="{F6068E10-3BCA-B2A9-EB58-0BEA2D30B125}"/>
              </a:ext>
            </a:extLst>
          </p:cNvPr>
          <p:cNvPicPr>
            <a:picLocks noChangeAspect="1"/>
          </p:cNvPicPr>
          <p:nvPr/>
        </p:nvPicPr>
        <p:blipFill>
          <a:blip r:embed="rId17"/>
          <a:stretch>
            <a:fillRect/>
          </a:stretch>
        </p:blipFill>
        <p:spPr>
          <a:xfrm>
            <a:off x="3400073" y="3659942"/>
            <a:ext cx="730124" cy="379359"/>
          </a:xfrm>
          <a:prstGeom prst="rect">
            <a:avLst/>
          </a:prstGeom>
        </p:spPr>
      </p:pic>
      <p:pic>
        <p:nvPicPr>
          <p:cNvPr id="62" name="Picture 61">
            <a:extLst>
              <a:ext uri="{FF2B5EF4-FFF2-40B4-BE49-F238E27FC236}">
                <a16:creationId xmlns:a16="http://schemas.microsoft.com/office/drawing/2014/main" id="{203702A0-0F64-8478-34F9-642D3ACD8A50}"/>
              </a:ext>
            </a:extLst>
          </p:cNvPr>
          <p:cNvPicPr>
            <a:picLocks noChangeAspect="1"/>
          </p:cNvPicPr>
          <p:nvPr/>
        </p:nvPicPr>
        <p:blipFill>
          <a:blip r:embed="rId18"/>
          <a:stretch>
            <a:fillRect/>
          </a:stretch>
        </p:blipFill>
        <p:spPr>
          <a:xfrm>
            <a:off x="4430325" y="3451207"/>
            <a:ext cx="1270715" cy="740087"/>
          </a:xfrm>
          <a:prstGeom prst="rect">
            <a:avLst/>
          </a:prstGeom>
        </p:spPr>
      </p:pic>
      <p:pic>
        <p:nvPicPr>
          <p:cNvPr id="4" name="Grafik 38" descr="Weibliches Profil">
            <a:extLst>
              <a:ext uri="{FF2B5EF4-FFF2-40B4-BE49-F238E27FC236}">
                <a16:creationId xmlns:a16="http://schemas.microsoft.com/office/drawing/2014/main" id="{323DFEE3-A6F0-D47D-C300-8B36E8C5374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909" y="2412144"/>
            <a:ext cx="504843" cy="504843"/>
          </a:xfrm>
          <a:prstGeom prst="rect">
            <a:avLst/>
          </a:prstGeom>
        </p:spPr>
      </p:pic>
      <p:pic>
        <p:nvPicPr>
          <p:cNvPr id="5" name="Grafik 38" descr="Weibliches Profil">
            <a:extLst>
              <a:ext uri="{FF2B5EF4-FFF2-40B4-BE49-F238E27FC236}">
                <a16:creationId xmlns:a16="http://schemas.microsoft.com/office/drawing/2014/main" id="{F47851E3-63FC-8E86-CF0C-D1BA612808F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8667" y="2319793"/>
            <a:ext cx="504843" cy="504843"/>
          </a:xfrm>
          <a:prstGeom prst="rect">
            <a:avLst/>
          </a:prstGeom>
        </p:spPr>
      </p:pic>
      <p:pic>
        <p:nvPicPr>
          <p:cNvPr id="6" name="Grafik 38" descr="Weibliches Profil">
            <a:extLst>
              <a:ext uri="{FF2B5EF4-FFF2-40B4-BE49-F238E27FC236}">
                <a16:creationId xmlns:a16="http://schemas.microsoft.com/office/drawing/2014/main" id="{ABEF038B-5B50-839E-20E0-6FB59A5F08A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8462" y="2809013"/>
            <a:ext cx="504843" cy="504843"/>
          </a:xfrm>
          <a:prstGeom prst="rect">
            <a:avLst/>
          </a:prstGeom>
        </p:spPr>
      </p:pic>
      <p:pic>
        <p:nvPicPr>
          <p:cNvPr id="7" name="Grafik 38" descr="Weibliches Profil">
            <a:extLst>
              <a:ext uri="{FF2B5EF4-FFF2-40B4-BE49-F238E27FC236}">
                <a16:creationId xmlns:a16="http://schemas.microsoft.com/office/drawing/2014/main" id="{98AC1BA9-6CEF-8135-62A6-7399BFFC1AA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5129" y="2738041"/>
            <a:ext cx="504843" cy="504843"/>
          </a:xfrm>
          <a:prstGeom prst="rect">
            <a:avLst/>
          </a:prstGeom>
        </p:spPr>
      </p:pic>
      <p:pic>
        <p:nvPicPr>
          <p:cNvPr id="8" name="Grafik 38" descr="Weibliches Profil">
            <a:extLst>
              <a:ext uri="{FF2B5EF4-FFF2-40B4-BE49-F238E27FC236}">
                <a16:creationId xmlns:a16="http://schemas.microsoft.com/office/drawing/2014/main" id="{75C48168-EC1D-F8EA-931E-665E3753403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973" y="2901057"/>
            <a:ext cx="504843" cy="504843"/>
          </a:xfrm>
          <a:prstGeom prst="rect">
            <a:avLst/>
          </a:prstGeom>
        </p:spPr>
      </p:pic>
      <p:sp>
        <p:nvSpPr>
          <p:cNvPr id="9" name="TextBox 8">
            <a:extLst>
              <a:ext uri="{FF2B5EF4-FFF2-40B4-BE49-F238E27FC236}">
                <a16:creationId xmlns:a16="http://schemas.microsoft.com/office/drawing/2014/main" id="{E2C4DCA5-C30B-63C6-A5FA-83741D0FD5E2}"/>
              </a:ext>
            </a:extLst>
          </p:cNvPr>
          <p:cNvSpPr txBox="1"/>
          <p:nvPr/>
        </p:nvSpPr>
        <p:spPr>
          <a:xfrm>
            <a:off x="975201" y="4258542"/>
            <a:ext cx="1226618" cy="615553"/>
          </a:xfrm>
          <a:prstGeom prst="rect">
            <a:avLst/>
          </a:prstGeom>
          <a:noFill/>
        </p:spPr>
        <p:txBody>
          <a:bodyPr wrap="none" lIns="0" tIns="0" rIns="0" bIns="0">
            <a:spAutoFit/>
          </a:bodyPr>
          <a:lstStyle/>
          <a:p>
            <a:pPr algn="ctr">
              <a:defRPr/>
            </a:pPr>
            <a:r>
              <a:rPr lang="en-US" sz="2000" b="1" kern="1000" spc="-51" dirty="0">
                <a:solidFill>
                  <a:srgbClr val="000000"/>
                </a:solidFill>
                <a:latin typeface="Segoe UI Semibold"/>
              </a:rPr>
              <a:t>Data</a:t>
            </a:r>
            <a:br>
              <a:rPr lang="en-US" sz="2000" b="1" kern="1000" spc="-51" dirty="0">
                <a:solidFill>
                  <a:srgbClr val="000000"/>
                </a:solidFill>
                <a:latin typeface="Segoe UI Semibold"/>
              </a:rPr>
            </a:br>
            <a:r>
              <a:rPr lang="en-US" sz="2000" b="1" kern="1000" spc="-51" dirty="0">
                <a:solidFill>
                  <a:srgbClr val="000000"/>
                </a:solidFill>
                <a:latin typeface="Segoe UI Semibold"/>
              </a:rPr>
              <a:t>Integration</a:t>
            </a:r>
          </a:p>
        </p:txBody>
      </p:sp>
      <p:sp>
        <p:nvSpPr>
          <p:cNvPr id="10" name="TextBox 9">
            <a:extLst>
              <a:ext uri="{FF2B5EF4-FFF2-40B4-BE49-F238E27FC236}">
                <a16:creationId xmlns:a16="http://schemas.microsoft.com/office/drawing/2014/main" id="{FE2026F0-34B5-4237-6A2A-438D35E1290F}"/>
              </a:ext>
            </a:extLst>
          </p:cNvPr>
          <p:cNvSpPr txBox="1"/>
          <p:nvPr/>
        </p:nvSpPr>
        <p:spPr>
          <a:xfrm>
            <a:off x="4432980" y="4258541"/>
            <a:ext cx="1265410" cy="923330"/>
          </a:xfrm>
          <a:prstGeom prst="rect">
            <a:avLst/>
          </a:prstGeom>
          <a:noFill/>
        </p:spPr>
        <p:txBody>
          <a:bodyPr wrap="none" lIns="0" tIns="0" rIns="0" bIns="0">
            <a:spAutoFit/>
          </a:bodyPr>
          <a:lstStyle/>
          <a:p>
            <a:pPr algn="ctr">
              <a:defRPr/>
            </a:pPr>
            <a:r>
              <a:rPr lang="en-US" sz="2000" b="1" kern="1000" spc="-51" dirty="0">
                <a:solidFill>
                  <a:srgbClr val="000000"/>
                </a:solidFill>
                <a:latin typeface="Segoe UI Semibold"/>
              </a:rPr>
              <a:t>Data</a:t>
            </a:r>
            <a:br>
              <a:rPr lang="en-US" sz="2000" b="1" kern="1000" spc="-51" dirty="0">
                <a:solidFill>
                  <a:srgbClr val="000000"/>
                </a:solidFill>
                <a:latin typeface="Segoe UI Semibold"/>
              </a:rPr>
            </a:br>
            <a:r>
              <a:rPr lang="en-US" sz="2000" b="1" kern="1000" spc="-51" dirty="0">
                <a:solidFill>
                  <a:srgbClr val="000000"/>
                </a:solidFill>
                <a:latin typeface="Segoe UI Semibold"/>
              </a:rPr>
              <a:t>Lakehouse/</a:t>
            </a:r>
          </a:p>
          <a:p>
            <a:pPr algn="ctr">
              <a:defRPr/>
            </a:pPr>
            <a:r>
              <a:rPr lang="en-US" sz="2000" b="1" kern="1000" spc="-51" dirty="0">
                <a:solidFill>
                  <a:srgbClr val="000000"/>
                </a:solidFill>
                <a:latin typeface="Segoe UI Semibold"/>
              </a:rPr>
              <a:t>Warehouse</a:t>
            </a:r>
          </a:p>
        </p:txBody>
      </p:sp>
      <p:sp>
        <p:nvSpPr>
          <p:cNvPr id="11" name="TextBox 10">
            <a:extLst>
              <a:ext uri="{FF2B5EF4-FFF2-40B4-BE49-F238E27FC236}">
                <a16:creationId xmlns:a16="http://schemas.microsoft.com/office/drawing/2014/main" id="{7FA5FE6D-097E-274C-DFA0-1E7C8CA12B1A}"/>
              </a:ext>
            </a:extLst>
          </p:cNvPr>
          <p:cNvSpPr txBox="1"/>
          <p:nvPr/>
        </p:nvSpPr>
        <p:spPr>
          <a:xfrm>
            <a:off x="5982997" y="4258541"/>
            <a:ext cx="1255772" cy="615553"/>
          </a:xfrm>
          <a:prstGeom prst="rect">
            <a:avLst/>
          </a:prstGeom>
          <a:noFill/>
        </p:spPr>
        <p:txBody>
          <a:bodyPr wrap="square" lIns="0" tIns="0" rIns="0" bIns="0">
            <a:spAutoFit/>
          </a:bodyPr>
          <a:lstStyle/>
          <a:p>
            <a:pPr algn="ctr">
              <a:defRPr/>
            </a:pPr>
            <a:r>
              <a:rPr lang="en-US" sz="2000" b="1" kern="1000" spc="-51" dirty="0">
                <a:solidFill>
                  <a:srgbClr val="000000"/>
                </a:solidFill>
                <a:latin typeface="Segoe UI Semibold"/>
              </a:rPr>
              <a:t>Real Time Analytics</a:t>
            </a:r>
          </a:p>
        </p:txBody>
      </p:sp>
      <p:sp>
        <p:nvSpPr>
          <p:cNvPr id="12" name="TextBox 11">
            <a:extLst>
              <a:ext uri="{FF2B5EF4-FFF2-40B4-BE49-F238E27FC236}">
                <a16:creationId xmlns:a16="http://schemas.microsoft.com/office/drawing/2014/main" id="{8FBCCBD3-C751-DF3B-9C7C-655FFEC5BD31}"/>
              </a:ext>
            </a:extLst>
          </p:cNvPr>
          <p:cNvSpPr txBox="1"/>
          <p:nvPr/>
        </p:nvSpPr>
        <p:spPr>
          <a:xfrm>
            <a:off x="8404802" y="4258542"/>
            <a:ext cx="1271374" cy="615553"/>
          </a:xfrm>
          <a:prstGeom prst="rect">
            <a:avLst/>
          </a:prstGeom>
          <a:noFill/>
        </p:spPr>
        <p:txBody>
          <a:bodyPr wrap="none" lIns="0" tIns="0" rIns="0" bIns="0">
            <a:spAutoFit/>
          </a:bodyPr>
          <a:lstStyle/>
          <a:p>
            <a:pPr algn="ctr">
              <a:defRPr/>
            </a:pPr>
            <a:r>
              <a:rPr lang="en-US" sz="2000" b="1" kern="1000" spc="-51">
                <a:solidFill>
                  <a:srgbClr val="000000"/>
                </a:solidFill>
                <a:latin typeface="Segoe UI Semibold"/>
              </a:rPr>
              <a:t>Business</a:t>
            </a:r>
          </a:p>
          <a:p>
            <a:pPr algn="ctr">
              <a:defRPr/>
            </a:pPr>
            <a:r>
              <a:rPr lang="en-US" sz="2000" b="1" kern="1000" spc="-51">
                <a:solidFill>
                  <a:srgbClr val="000000"/>
                </a:solidFill>
                <a:latin typeface="Segoe UI Semibold"/>
              </a:rPr>
              <a:t>Intelligence</a:t>
            </a:r>
          </a:p>
        </p:txBody>
      </p:sp>
      <p:sp>
        <p:nvSpPr>
          <p:cNvPr id="13" name="TextBox 12">
            <a:extLst>
              <a:ext uri="{FF2B5EF4-FFF2-40B4-BE49-F238E27FC236}">
                <a16:creationId xmlns:a16="http://schemas.microsoft.com/office/drawing/2014/main" id="{04182125-0AE6-7020-5A30-7AD1406C6180}"/>
              </a:ext>
            </a:extLst>
          </p:cNvPr>
          <p:cNvSpPr txBox="1"/>
          <p:nvPr/>
        </p:nvSpPr>
        <p:spPr>
          <a:xfrm>
            <a:off x="7326133" y="4258542"/>
            <a:ext cx="823046" cy="615553"/>
          </a:xfrm>
          <a:prstGeom prst="rect">
            <a:avLst/>
          </a:prstGeom>
          <a:noFill/>
        </p:spPr>
        <p:txBody>
          <a:bodyPr wrap="none" lIns="0" tIns="0" rIns="0" bIns="0">
            <a:spAutoFit/>
          </a:bodyPr>
          <a:lstStyle/>
          <a:p>
            <a:pPr algn="ctr">
              <a:defRPr/>
            </a:pPr>
            <a:r>
              <a:rPr lang="en-US" sz="2000" b="1" kern="1000" spc="-51">
                <a:solidFill>
                  <a:srgbClr val="000000"/>
                </a:solidFill>
                <a:latin typeface="Segoe UI Semibold"/>
              </a:rPr>
              <a:t>Data</a:t>
            </a:r>
          </a:p>
          <a:p>
            <a:pPr algn="ctr">
              <a:defRPr/>
            </a:pPr>
            <a:r>
              <a:rPr lang="en-US" sz="2000" b="1" kern="1000" spc="-51">
                <a:solidFill>
                  <a:srgbClr val="000000"/>
                </a:solidFill>
                <a:latin typeface="Segoe UI Semibold"/>
              </a:rPr>
              <a:t>Science</a:t>
            </a:r>
          </a:p>
        </p:txBody>
      </p:sp>
      <p:sp>
        <p:nvSpPr>
          <p:cNvPr id="14" name="!!datalake">
            <a:extLst>
              <a:ext uri="{FF2B5EF4-FFF2-40B4-BE49-F238E27FC236}">
                <a16:creationId xmlns:a16="http://schemas.microsoft.com/office/drawing/2014/main" id="{43D67DC1-5DEE-8CBE-13C2-2F451B9BBC26}"/>
              </a:ext>
            </a:extLst>
          </p:cNvPr>
          <p:cNvSpPr txBox="1"/>
          <p:nvPr/>
        </p:nvSpPr>
        <p:spPr>
          <a:xfrm>
            <a:off x="2512392" y="4258541"/>
            <a:ext cx="520334"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a:defRPr/>
            </a:pPr>
            <a:r>
              <a:rPr lang="en-US" sz="1800" spc="-51">
                <a:solidFill>
                  <a:srgbClr val="000000"/>
                </a:solidFill>
                <a:latin typeface="Segoe UI Semibold"/>
              </a:rPr>
              <a:t>Data </a:t>
            </a:r>
            <a:br>
              <a:rPr lang="en-US" sz="1800" spc="-51">
                <a:solidFill>
                  <a:srgbClr val="000000"/>
                </a:solidFill>
                <a:latin typeface="Segoe UI Semibold"/>
              </a:rPr>
            </a:br>
            <a:r>
              <a:rPr lang="en-US" sz="1800" spc="-51">
                <a:solidFill>
                  <a:srgbClr val="000000"/>
                </a:solidFill>
                <a:latin typeface="Segoe UI Semibold"/>
              </a:rPr>
              <a:t>Lake</a:t>
            </a:r>
          </a:p>
        </p:txBody>
      </p:sp>
      <p:sp>
        <p:nvSpPr>
          <p:cNvPr id="15" name="TextBox 14">
            <a:extLst>
              <a:ext uri="{FF2B5EF4-FFF2-40B4-BE49-F238E27FC236}">
                <a16:creationId xmlns:a16="http://schemas.microsoft.com/office/drawing/2014/main" id="{2C8B52DD-212D-35F2-5CB4-A93888CAD8E4}"/>
              </a:ext>
            </a:extLst>
          </p:cNvPr>
          <p:cNvSpPr txBox="1"/>
          <p:nvPr/>
        </p:nvSpPr>
        <p:spPr>
          <a:xfrm>
            <a:off x="9904839" y="4258541"/>
            <a:ext cx="1316001" cy="307777"/>
          </a:xfrm>
          <a:prstGeom prst="rect">
            <a:avLst/>
          </a:prstGeom>
          <a:noFill/>
        </p:spPr>
        <p:txBody>
          <a:bodyPr wrap="none" lIns="0" tIns="0" rIns="0" bIns="0">
            <a:spAutoFit/>
          </a:bodyPr>
          <a:lstStyle/>
          <a:p>
            <a:pPr algn="ctr">
              <a:defRPr/>
            </a:pPr>
            <a:r>
              <a:rPr lang="en-US" sz="2000" b="1" kern="1000" spc="-51">
                <a:solidFill>
                  <a:srgbClr val="000000"/>
                </a:solidFill>
                <a:latin typeface="Segoe UI Semibold"/>
              </a:rPr>
              <a:t>Governance</a:t>
            </a:r>
          </a:p>
        </p:txBody>
      </p:sp>
      <p:sp>
        <p:nvSpPr>
          <p:cNvPr id="16" name="TextBox 15">
            <a:extLst>
              <a:ext uri="{FF2B5EF4-FFF2-40B4-BE49-F238E27FC236}">
                <a16:creationId xmlns:a16="http://schemas.microsoft.com/office/drawing/2014/main" id="{EA174167-ADEE-3BB9-F121-854111BD5BF8}"/>
              </a:ext>
            </a:extLst>
          </p:cNvPr>
          <p:cNvSpPr txBox="1"/>
          <p:nvPr/>
        </p:nvSpPr>
        <p:spPr>
          <a:xfrm>
            <a:off x="3380982" y="4258541"/>
            <a:ext cx="766940"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a:defRPr/>
            </a:pPr>
            <a:r>
              <a:rPr lang="en-US" sz="1800" spc="-51">
                <a:solidFill>
                  <a:srgbClr val="000000"/>
                </a:solidFill>
                <a:latin typeface="Segoe UI Semibold"/>
              </a:rPr>
              <a:t>Spark</a:t>
            </a:r>
            <a:br>
              <a:rPr lang="en-US" sz="1800" spc="-51">
                <a:solidFill>
                  <a:srgbClr val="000000"/>
                </a:solidFill>
                <a:latin typeface="Segoe UI Semibold"/>
              </a:rPr>
            </a:br>
            <a:r>
              <a:rPr lang="en-US" sz="1800" spc="-51">
                <a:solidFill>
                  <a:srgbClr val="000000"/>
                </a:solidFill>
                <a:latin typeface="Segoe UI Semibold"/>
              </a:rPr>
              <a:t>Engines</a:t>
            </a:r>
          </a:p>
        </p:txBody>
      </p:sp>
      <p:sp>
        <p:nvSpPr>
          <p:cNvPr id="17" name="Text Placeholder 3">
            <a:extLst>
              <a:ext uri="{FF2B5EF4-FFF2-40B4-BE49-F238E27FC236}">
                <a16:creationId xmlns:a16="http://schemas.microsoft.com/office/drawing/2014/main" id="{52AFDF8A-B475-8007-27A2-3215C754692E}"/>
              </a:ext>
            </a:extLst>
          </p:cNvPr>
          <p:cNvSpPr txBox="1">
            <a:spLocks/>
          </p:cNvSpPr>
          <p:nvPr/>
        </p:nvSpPr>
        <p:spPr>
          <a:xfrm>
            <a:off x="330743" y="5939901"/>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dirty="0">
                <a:solidFill>
                  <a:srgbClr val="000000"/>
                </a:solidFill>
                <a:latin typeface="Segoe UI"/>
              </a:rPr>
              <a:t>End-to-end analytics data fabric - From the data lake to the business user</a:t>
            </a:r>
          </a:p>
        </p:txBody>
      </p:sp>
    </p:spTree>
    <p:extLst>
      <p:ext uri="{BB962C8B-B14F-4D97-AF65-F5344CB8AC3E}">
        <p14:creationId xmlns:p14="http://schemas.microsoft.com/office/powerpoint/2010/main" val="85076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AC3C-2B1A-3F54-1C22-19E991CABAA5}"/>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9E566FA2-9EEC-D018-6A03-1F9450C1545D}"/>
              </a:ext>
            </a:extLst>
          </p:cNvPr>
          <p:cNvSpPr>
            <a:spLocks noGrp="1"/>
          </p:cNvSpPr>
          <p:nvPr>
            <p:ph type="title"/>
          </p:nvPr>
        </p:nvSpPr>
        <p:spPr>
          <a:xfrm>
            <a:off x="814388" y="365760"/>
            <a:ext cx="10447170" cy="1325562"/>
          </a:xfrm>
        </p:spPr>
        <p:txBody>
          <a:bodyPr anchor="b"/>
          <a:lstStyle/>
          <a:p>
            <a:r>
              <a:rPr lang="en-DE" dirty="0"/>
              <a:t>The landscape of a Microsoft Fabric solution! </a:t>
            </a:r>
            <a:r>
              <a:rPr lang="en-DE" sz="1200" dirty="0"/>
              <a:t>(My thinking)</a:t>
            </a:r>
          </a:p>
        </p:txBody>
      </p:sp>
      <p:sp>
        <p:nvSpPr>
          <p:cNvPr id="3" name="Rectangle 2">
            <a:extLst>
              <a:ext uri="{FF2B5EF4-FFF2-40B4-BE49-F238E27FC236}">
                <a16:creationId xmlns:a16="http://schemas.microsoft.com/office/drawing/2014/main" id="{D456230B-431C-4090-096D-4C51D972FA96}"/>
              </a:ext>
            </a:extLst>
          </p:cNvPr>
          <p:cNvSpPr/>
          <p:nvPr/>
        </p:nvSpPr>
        <p:spPr>
          <a:xfrm>
            <a:off x="1852374" y="2186520"/>
            <a:ext cx="3998895" cy="236114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Graphic 3">
            <a:extLst>
              <a:ext uri="{FF2B5EF4-FFF2-40B4-BE49-F238E27FC236}">
                <a16:creationId xmlns:a16="http://schemas.microsoft.com/office/drawing/2014/main" id="{69BDEFBC-718E-4132-7490-2A19A5658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9972" y="2925256"/>
            <a:ext cx="423088" cy="423088"/>
          </a:xfrm>
          <a:prstGeom prst="rect">
            <a:avLst/>
          </a:prstGeom>
        </p:spPr>
      </p:pic>
      <p:sp>
        <p:nvSpPr>
          <p:cNvPr id="7" name="TextBox 6">
            <a:extLst>
              <a:ext uri="{FF2B5EF4-FFF2-40B4-BE49-F238E27FC236}">
                <a16:creationId xmlns:a16="http://schemas.microsoft.com/office/drawing/2014/main" id="{75CF0135-0192-AC45-E657-C96AEACD7E45}"/>
              </a:ext>
            </a:extLst>
          </p:cNvPr>
          <p:cNvSpPr txBox="1"/>
          <p:nvPr/>
        </p:nvSpPr>
        <p:spPr>
          <a:xfrm>
            <a:off x="534747" y="3454665"/>
            <a:ext cx="1098313" cy="553998"/>
          </a:xfrm>
          <a:prstGeom prst="rect">
            <a:avLst/>
          </a:prstGeom>
          <a:noFill/>
        </p:spPr>
        <p:txBody>
          <a:bodyPr wrap="none" lIns="0" tIns="0" rIns="0" bIns="0">
            <a:spAutoFit/>
          </a:bodyPr>
          <a:lstStyle/>
          <a:p>
            <a:pPr algn="ctr" defTabSz="914400">
              <a:defRPr/>
            </a:pPr>
            <a:r>
              <a:rPr lang="en-US" sz="1800" b="1" kern="1000" spc="-50" dirty="0">
                <a:solidFill>
                  <a:srgbClr val="000000"/>
                </a:solidFill>
                <a:latin typeface="Segoe UI Semibold"/>
              </a:rPr>
              <a:t>Data</a:t>
            </a:r>
            <a:br>
              <a:rPr lang="en-US" sz="1800" b="1" kern="1000" spc="-50" dirty="0">
                <a:solidFill>
                  <a:srgbClr val="000000"/>
                </a:solidFill>
                <a:latin typeface="Segoe UI Semibold"/>
              </a:rPr>
            </a:br>
            <a:r>
              <a:rPr lang="en-US" sz="1800" b="1" kern="1000" spc="-50" dirty="0">
                <a:solidFill>
                  <a:srgbClr val="000000"/>
                </a:solidFill>
                <a:latin typeface="Segoe UI Semibold"/>
              </a:rPr>
              <a:t>Integration</a:t>
            </a:r>
          </a:p>
        </p:txBody>
      </p:sp>
      <p:pic>
        <p:nvPicPr>
          <p:cNvPr id="8" name="Graphic 7">
            <a:hlinkClick r:id="" action="ppaction://noaction"/>
            <a:extLst>
              <a:ext uri="{FF2B5EF4-FFF2-40B4-BE49-F238E27FC236}">
                <a16:creationId xmlns:a16="http://schemas.microsoft.com/office/drawing/2014/main" id="{C1C8D48C-3288-FF33-2D2F-BF6F5C3BEE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813" y="2829549"/>
            <a:ext cx="607051" cy="607051"/>
          </a:xfrm>
          <a:prstGeom prst="rect">
            <a:avLst/>
          </a:prstGeom>
        </p:spPr>
      </p:pic>
      <p:sp>
        <p:nvSpPr>
          <p:cNvPr id="9" name="TextBox 8">
            <a:extLst>
              <a:ext uri="{FF2B5EF4-FFF2-40B4-BE49-F238E27FC236}">
                <a16:creationId xmlns:a16="http://schemas.microsoft.com/office/drawing/2014/main" id="{419B0040-7106-5DAD-3A79-FA8E4A3414FA}"/>
              </a:ext>
            </a:extLst>
          </p:cNvPr>
          <p:cNvSpPr txBox="1"/>
          <p:nvPr/>
        </p:nvSpPr>
        <p:spPr>
          <a:xfrm>
            <a:off x="1911400" y="2558490"/>
            <a:ext cx="1338274" cy="400110"/>
          </a:xfrm>
          <a:prstGeom prst="rect">
            <a:avLst/>
          </a:prstGeom>
          <a:noFill/>
        </p:spPr>
        <p:txBody>
          <a:bodyPr wrap="square" rtlCol="0">
            <a:spAutoFit/>
          </a:bodyPr>
          <a:lstStyle/>
          <a:p>
            <a:pPr algn="ctr"/>
            <a:r>
              <a:rPr lang="en-DE" sz="1000" dirty="0"/>
              <a:t>Bronze</a:t>
            </a:r>
            <a:br>
              <a:rPr lang="en-DE" sz="1000" dirty="0"/>
            </a:br>
            <a:r>
              <a:rPr lang="en-DE" sz="1000" dirty="0"/>
              <a:t>(Landing Zone)</a:t>
            </a:r>
          </a:p>
        </p:txBody>
      </p:sp>
      <p:sp>
        <p:nvSpPr>
          <p:cNvPr id="10" name="TextBox 9">
            <a:extLst>
              <a:ext uri="{FF2B5EF4-FFF2-40B4-BE49-F238E27FC236}">
                <a16:creationId xmlns:a16="http://schemas.microsoft.com/office/drawing/2014/main" id="{8F32CD26-8408-9A34-79E8-3D71A7F8CFAA}"/>
              </a:ext>
            </a:extLst>
          </p:cNvPr>
          <p:cNvSpPr txBox="1"/>
          <p:nvPr/>
        </p:nvSpPr>
        <p:spPr>
          <a:xfrm>
            <a:off x="4478650" y="2554096"/>
            <a:ext cx="1338274" cy="553998"/>
          </a:xfrm>
          <a:prstGeom prst="rect">
            <a:avLst/>
          </a:prstGeom>
          <a:noFill/>
        </p:spPr>
        <p:txBody>
          <a:bodyPr wrap="square" rtlCol="0">
            <a:spAutoFit/>
          </a:bodyPr>
          <a:lstStyle/>
          <a:p>
            <a:pPr algn="ctr"/>
            <a:r>
              <a:rPr lang="en-DE" sz="1000" dirty="0"/>
              <a:t>Gold</a:t>
            </a:r>
            <a:br>
              <a:rPr lang="en-DE" sz="1000" dirty="0"/>
            </a:br>
            <a:r>
              <a:rPr lang="en-DE" sz="1000" dirty="0"/>
              <a:t>(Business level aggregates)</a:t>
            </a:r>
          </a:p>
        </p:txBody>
      </p:sp>
      <p:sp>
        <p:nvSpPr>
          <p:cNvPr id="11" name="TextBox 10">
            <a:extLst>
              <a:ext uri="{FF2B5EF4-FFF2-40B4-BE49-F238E27FC236}">
                <a16:creationId xmlns:a16="http://schemas.microsoft.com/office/drawing/2014/main" id="{333624F6-D88D-7E1B-6D92-28AE57730AA7}"/>
              </a:ext>
            </a:extLst>
          </p:cNvPr>
          <p:cNvSpPr txBox="1"/>
          <p:nvPr/>
        </p:nvSpPr>
        <p:spPr>
          <a:xfrm>
            <a:off x="3184671" y="2558490"/>
            <a:ext cx="1338274" cy="246221"/>
          </a:xfrm>
          <a:prstGeom prst="rect">
            <a:avLst/>
          </a:prstGeom>
          <a:noFill/>
        </p:spPr>
        <p:txBody>
          <a:bodyPr wrap="square" rtlCol="0">
            <a:spAutoFit/>
          </a:bodyPr>
          <a:lstStyle/>
          <a:p>
            <a:pPr algn="ctr"/>
            <a:r>
              <a:rPr lang="en-DE" sz="1000" dirty="0"/>
              <a:t>Silver</a:t>
            </a:r>
          </a:p>
        </p:txBody>
      </p:sp>
      <p:grpSp>
        <p:nvGrpSpPr>
          <p:cNvPr id="12" name="Group 11">
            <a:extLst>
              <a:ext uri="{FF2B5EF4-FFF2-40B4-BE49-F238E27FC236}">
                <a16:creationId xmlns:a16="http://schemas.microsoft.com/office/drawing/2014/main" id="{23E8EF02-FEC2-49F3-48AD-13625D105722}"/>
              </a:ext>
            </a:extLst>
          </p:cNvPr>
          <p:cNvGrpSpPr/>
          <p:nvPr/>
        </p:nvGrpSpPr>
        <p:grpSpPr>
          <a:xfrm>
            <a:off x="2046148" y="3113183"/>
            <a:ext cx="1068779" cy="798693"/>
            <a:chOff x="2441569" y="3730313"/>
            <a:chExt cx="1068779" cy="798693"/>
          </a:xfrm>
        </p:grpSpPr>
        <p:sp>
          <p:nvSpPr>
            <p:cNvPr id="13" name="Can 12">
              <a:extLst>
                <a:ext uri="{FF2B5EF4-FFF2-40B4-BE49-F238E27FC236}">
                  <a16:creationId xmlns:a16="http://schemas.microsoft.com/office/drawing/2014/main" id="{8FA1B772-8DFC-BBFB-178B-21250F387D22}"/>
                </a:ext>
              </a:extLst>
            </p:cNvPr>
            <p:cNvSpPr/>
            <p:nvPr/>
          </p:nvSpPr>
          <p:spPr>
            <a:xfrm>
              <a:off x="2441569" y="3730313"/>
              <a:ext cx="1068779" cy="798693"/>
            </a:xfrm>
            <a:prstGeom prst="can">
              <a:avLst/>
            </a:prstGeom>
            <a:solidFill>
              <a:srgbClr val="B08D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4" name="Picture 13" descr="A blue triangle with a blue grid&#10;&#10;Description automatically generated with medium confidence">
              <a:extLst>
                <a:ext uri="{FF2B5EF4-FFF2-40B4-BE49-F238E27FC236}">
                  <a16:creationId xmlns:a16="http://schemas.microsoft.com/office/drawing/2014/main" id="{72F95AA1-1F89-8033-9BB3-F85D28CB217C}"/>
                </a:ext>
              </a:extLst>
            </p:cNvPr>
            <p:cNvPicPr>
              <a:picLocks noChangeAspect="1"/>
            </p:cNvPicPr>
            <p:nvPr/>
          </p:nvPicPr>
          <p:blipFill>
            <a:blip r:embed="rId6"/>
            <a:stretch>
              <a:fillRect/>
            </a:stretch>
          </p:blipFill>
          <p:spPr>
            <a:xfrm>
              <a:off x="2751966" y="4062559"/>
              <a:ext cx="447985" cy="324602"/>
            </a:xfrm>
            <a:prstGeom prst="rect">
              <a:avLst/>
            </a:prstGeom>
          </p:spPr>
        </p:pic>
      </p:grpSp>
      <p:grpSp>
        <p:nvGrpSpPr>
          <p:cNvPr id="15" name="Group 14">
            <a:extLst>
              <a:ext uri="{FF2B5EF4-FFF2-40B4-BE49-F238E27FC236}">
                <a16:creationId xmlns:a16="http://schemas.microsoft.com/office/drawing/2014/main" id="{9C02FD0E-559E-CACE-B184-D74C588268B1}"/>
              </a:ext>
            </a:extLst>
          </p:cNvPr>
          <p:cNvGrpSpPr/>
          <p:nvPr/>
        </p:nvGrpSpPr>
        <p:grpSpPr>
          <a:xfrm>
            <a:off x="3319419" y="3113183"/>
            <a:ext cx="1068779" cy="798693"/>
            <a:chOff x="3714840" y="3730313"/>
            <a:chExt cx="1068779" cy="798693"/>
          </a:xfrm>
        </p:grpSpPr>
        <p:sp>
          <p:nvSpPr>
            <p:cNvPr id="16" name="Can 15">
              <a:extLst>
                <a:ext uri="{FF2B5EF4-FFF2-40B4-BE49-F238E27FC236}">
                  <a16:creationId xmlns:a16="http://schemas.microsoft.com/office/drawing/2014/main" id="{098202EA-A2F7-9DB2-95E3-C1AC89F42569}"/>
                </a:ext>
              </a:extLst>
            </p:cNvPr>
            <p:cNvSpPr/>
            <p:nvPr/>
          </p:nvSpPr>
          <p:spPr>
            <a:xfrm>
              <a:off x="3714840" y="3730313"/>
              <a:ext cx="1068779" cy="798693"/>
            </a:xfrm>
            <a:prstGeom prst="can">
              <a:avLst/>
            </a:prstGeom>
            <a:solidFill>
              <a:srgbClr val="C0C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Picture 16" descr="A blue triangle with a blue grid&#10;&#10;Description automatically generated with medium confidence">
              <a:extLst>
                <a:ext uri="{FF2B5EF4-FFF2-40B4-BE49-F238E27FC236}">
                  <a16:creationId xmlns:a16="http://schemas.microsoft.com/office/drawing/2014/main" id="{1097EA22-2168-576F-2A2F-4AF3B457B742}"/>
                </a:ext>
              </a:extLst>
            </p:cNvPr>
            <p:cNvPicPr>
              <a:picLocks noChangeAspect="1"/>
            </p:cNvPicPr>
            <p:nvPr/>
          </p:nvPicPr>
          <p:blipFill>
            <a:blip r:embed="rId6"/>
            <a:stretch>
              <a:fillRect/>
            </a:stretch>
          </p:blipFill>
          <p:spPr>
            <a:xfrm>
              <a:off x="4025237" y="4063325"/>
              <a:ext cx="447985" cy="324602"/>
            </a:xfrm>
            <a:prstGeom prst="rect">
              <a:avLst/>
            </a:prstGeom>
          </p:spPr>
        </p:pic>
      </p:grpSp>
      <p:grpSp>
        <p:nvGrpSpPr>
          <p:cNvPr id="18" name="Group 17">
            <a:extLst>
              <a:ext uri="{FF2B5EF4-FFF2-40B4-BE49-F238E27FC236}">
                <a16:creationId xmlns:a16="http://schemas.microsoft.com/office/drawing/2014/main" id="{BE301DE3-249B-58BB-9C90-632156A489C3}"/>
              </a:ext>
            </a:extLst>
          </p:cNvPr>
          <p:cNvGrpSpPr/>
          <p:nvPr/>
        </p:nvGrpSpPr>
        <p:grpSpPr>
          <a:xfrm>
            <a:off x="4601026" y="3108789"/>
            <a:ext cx="1068779" cy="798693"/>
            <a:chOff x="4996447" y="3725919"/>
            <a:chExt cx="1068779" cy="798693"/>
          </a:xfrm>
        </p:grpSpPr>
        <p:sp>
          <p:nvSpPr>
            <p:cNvPr id="19" name="Can 18">
              <a:extLst>
                <a:ext uri="{FF2B5EF4-FFF2-40B4-BE49-F238E27FC236}">
                  <a16:creationId xmlns:a16="http://schemas.microsoft.com/office/drawing/2014/main" id="{AFD41CB1-C2DE-38DF-C8CF-F56E6BB84813}"/>
                </a:ext>
              </a:extLst>
            </p:cNvPr>
            <p:cNvSpPr/>
            <p:nvPr/>
          </p:nvSpPr>
          <p:spPr>
            <a:xfrm>
              <a:off x="4996447" y="3725919"/>
              <a:ext cx="1068779" cy="798693"/>
            </a:xfrm>
            <a:prstGeom prst="can">
              <a:avLst/>
            </a:prstGeom>
            <a:solidFill>
              <a:srgbClr val="FFD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20" name="Picture 19" descr="A blue triangle with a blue grid&#10;&#10;Description automatically generated with medium confidence">
              <a:extLst>
                <a:ext uri="{FF2B5EF4-FFF2-40B4-BE49-F238E27FC236}">
                  <a16:creationId xmlns:a16="http://schemas.microsoft.com/office/drawing/2014/main" id="{2CA7F86D-D7BA-9D3F-19BF-6368374CB4DC}"/>
                </a:ext>
              </a:extLst>
            </p:cNvPr>
            <p:cNvPicPr>
              <a:picLocks noChangeAspect="1"/>
            </p:cNvPicPr>
            <p:nvPr/>
          </p:nvPicPr>
          <p:blipFill>
            <a:blip r:embed="rId6"/>
            <a:stretch>
              <a:fillRect/>
            </a:stretch>
          </p:blipFill>
          <p:spPr>
            <a:xfrm>
              <a:off x="5306844" y="4062559"/>
              <a:ext cx="447985" cy="324602"/>
            </a:xfrm>
            <a:prstGeom prst="rect">
              <a:avLst/>
            </a:prstGeom>
          </p:spPr>
        </p:pic>
      </p:grpSp>
      <p:pic>
        <p:nvPicPr>
          <p:cNvPr id="21" name="Graphic 20">
            <a:extLst>
              <a:ext uri="{FF2B5EF4-FFF2-40B4-BE49-F238E27FC236}">
                <a16:creationId xmlns:a16="http://schemas.microsoft.com/office/drawing/2014/main" id="{65AC6311-DC46-48D2-8CF4-91D5C8D6F1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0878" y="3941840"/>
            <a:ext cx="504844" cy="504844"/>
          </a:xfrm>
          <a:prstGeom prst="rect">
            <a:avLst/>
          </a:prstGeom>
        </p:spPr>
      </p:pic>
      <p:pic>
        <p:nvPicPr>
          <p:cNvPr id="22" name="Graphic 21">
            <a:extLst>
              <a:ext uri="{FF2B5EF4-FFF2-40B4-BE49-F238E27FC236}">
                <a16:creationId xmlns:a16="http://schemas.microsoft.com/office/drawing/2014/main" id="{7587B09F-087F-FA52-6879-DA7B34F933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2706" y="3941840"/>
            <a:ext cx="504844" cy="504844"/>
          </a:xfrm>
          <a:prstGeom prst="rect">
            <a:avLst/>
          </a:prstGeom>
        </p:spPr>
      </p:pic>
      <p:pic>
        <p:nvPicPr>
          <p:cNvPr id="23" name="Graphic 22">
            <a:extLst>
              <a:ext uri="{FF2B5EF4-FFF2-40B4-BE49-F238E27FC236}">
                <a16:creationId xmlns:a16="http://schemas.microsoft.com/office/drawing/2014/main" id="{24D030A5-B720-540F-46C4-7CDC8EE305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82352" y="3941840"/>
            <a:ext cx="504844" cy="504844"/>
          </a:xfrm>
          <a:prstGeom prst="rect">
            <a:avLst/>
          </a:prstGeom>
        </p:spPr>
      </p:pic>
      <p:pic>
        <p:nvPicPr>
          <p:cNvPr id="24" name="Graphic 23">
            <a:extLst>
              <a:ext uri="{FF2B5EF4-FFF2-40B4-BE49-F238E27FC236}">
                <a16:creationId xmlns:a16="http://schemas.microsoft.com/office/drawing/2014/main" id="{383DD539-3F6A-7B8D-6B1E-3DF2BBEAC2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6729" y="1916096"/>
            <a:ext cx="633917" cy="633917"/>
          </a:xfrm>
          <a:prstGeom prst="rect">
            <a:avLst/>
          </a:prstGeom>
        </p:spPr>
      </p:pic>
      <p:sp>
        <p:nvSpPr>
          <p:cNvPr id="25" name="TextBox 24">
            <a:extLst>
              <a:ext uri="{FF2B5EF4-FFF2-40B4-BE49-F238E27FC236}">
                <a16:creationId xmlns:a16="http://schemas.microsoft.com/office/drawing/2014/main" id="{DFE70358-AD23-F933-43CB-110B9350A273}"/>
              </a:ext>
            </a:extLst>
          </p:cNvPr>
          <p:cNvSpPr txBox="1"/>
          <p:nvPr/>
        </p:nvSpPr>
        <p:spPr>
          <a:xfrm>
            <a:off x="1919647" y="2186520"/>
            <a:ext cx="3931622" cy="307777"/>
          </a:xfrm>
          <a:prstGeom prst="rect">
            <a:avLst/>
          </a:prstGeom>
          <a:noFill/>
        </p:spPr>
        <p:txBody>
          <a:bodyPr wrap="square">
            <a:spAutoFit/>
          </a:bodyPr>
          <a:lstStyle/>
          <a:p>
            <a:r>
              <a:rPr lang="en-DE" sz="1400" dirty="0"/>
              <a:t>The Lakehouse – Medallion architecture</a:t>
            </a:r>
          </a:p>
        </p:txBody>
      </p:sp>
      <p:sp>
        <p:nvSpPr>
          <p:cNvPr id="26" name="TextBox 101">
            <a:extLst>
              <a:ext uri="{FF2B5EF4-FFF2-40B4-BE49-F238E27FC236}">
                <a16:creationId xmlns:a16="http://schemas.microsoft.com/office/drawing/2014/main" id="{05903110-2ECB-20E2-3F95-B647F30AFA21}"/>
              </a:ext>
            </a:extLst>
          </p:cNvPr>
          <p:cNvSpPr txBox="1"/>
          <p:nvPr/>
        </p:nvSpPr>
        <p:spPr>
          <a:xfrm>
            <a:off x="6096000" y="2177136"/>
            <a:ext cx="5165558" cy="2503727"/>
          </a:xfrm>
          <a:prstGeom prst="rect">
            <a:avLst/>
          </a:prstGeom>
          <a:noFill/>
          <a:ln w="6350">
            <a:noFill/>
            <a:prstDash val="dash"/>
          </a:ln>
        </p:spPr>
        <p:txBody>
          <a:bodyPr wrap="square" lIns="0" tIns="0" rIns="0" bIns="0" rtlCol="0">
            <a:noAutofit/>
          </a:bodyPr>
          <a:lstStyle/>
          <a:p>
            <a:pPr lvl="1"/>
            <a:r>
              <a:rPr lang="en-US" sz="2800" dirty="0">
                <a:latin typeface="+mj-lt"/>
              </a:rPr>
              <a:t>We can create a Lakehouse</a:t>
            </a:r>
            <a:br>
              <a:rPr lang="en-US" sz="2800" dirty="0">
                <a:latin typeface="+mj-lt"/>
              </a:rPr>
            </a:br>
            <a:r>
              <a:rPr lang="en-US" sz="2800" dirty="0">
                <a:latin typeface="+mj-lt"/>
              </a:rPr>
              <a:t>leveraging the Medallion </a:t>
            </a:r>
            <a:br>
              <a:rPr lang="en-US" sz="2800" dirty="0">
                <a:latin typeface="+mj-lt"/>
              </a:rPr>
            </a:br>
            <a:r>
              <a:rPr lang="en-US" sz="2800" dirty="0">
                <a:latin typeface="+mj-lt"/>
              </a:rPr>
              <a:t>Architecture</a:t>
            </a:r>
          </a:p>
          <a:p>
            <a:pPr marL="914400" lvl="1" indent="-457200">
              <a:buFont typeface="Arial" panose="020B0604020202020204" pitchFamily="34" charset="0"/>
              <a:buChar char="•"/>
            </a:pPr>
            <a:r>
              <a:rPr lang="en-US" sz="2800" dirty="0">
                <a:latin typeface="+mj-lt"/>
              </a:rPr>
              <a:t>Placing each metal in a </a:t>
            </a:r>
            <a:r>
              <a:rPr lang="en-US" sz="2800" b="1" dirty="0">
                <a:solidFill>
                  <a:srgbClr val="C00000"/>
                </a:solidFill>
                <a:latin typeface="+mj-lt"/>
              </a:rPr>
              <a:t>dedicated workspace</a:t>
            </a:r>
          </a:p>
        </p:txBody>
      </p:sp>
    </p:spTree>
    <p:extLst>
      <p:ext uri="{BB962C8B-B14F-4D97-AF65-F5344CB8AC3E}">
        <p14:creationId xmlns:p14="http://schemas.microsoft.com/office/powerpoint/2010/main" val="510192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BA57B-C7E5-5855-0080-D73CB76E9C92}"/>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DFE865EB-277C-0DFB-2811-5BD987DED60C}"/>
              </a:ext>
            </a:extLst>
          </p:cNvPr>
          <p:cNvSpPr>
            <a:spLocks noGrp="1"/>
          </p:cNvSpPr>
          <p:nvPr>
            <p:ph type="title"/>
          </p:nvPr>
        </p:nvSpPr>
        <p:spPr>
          <a:xfrm>
            <a:off x="814388" y="365760"/>
            <a:ext cx="10447170" cy="1325562"/>
          </a:xfrm>
        </p:spPr>
        <p:txBody>
          <a:bodyPr anchor="b"/>
          <a:lstStyle/>
          <a:p>
            <a:r>
              <a:rPr lang="en-DE" dirty="0"/>
              <a:t>The landscape of a Microsoft Fabric solution! </a:t>
            </a:r>
            <a:r>
              <a:rPr lang="en-DE" sz="1200" dirty="0"/>
              <a:t>(My thinking)</a:t>
            </a:r>
          </a:p>
        </p:txBody>
      </p:sp>
      <p:sp>
        <p:nvSpPr>
          <p:cNvPr id="3" name="Rectangle 2">
            <a:extLst>
              <a:ext uri="{FF2B5EF4-FFF2-40B4-BE49-F238E27FC236}">
                <a16:creationId xmlns:a16="http://schemas.microsoft.com/office/drawing/2014/main" id="{FCC9032A-AAA7-7CA2-BDA4-12974D78B985}"/>
              </a:ext>
            </a:extLst>
          </p:cNvPr>
          <p:cNvSpPr/>
          <p:nvPr/>
        </p:nvSpPr>
        <p:spPr>
          <a:xfrm>
            <a:off x="1852374" y="2186520"/>
            <a:ext cx="3998895" cy="236114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Graphic 3">
            <a:extLst>
              <a:ext uri="{FF2B5EF4-FFF2-40B4-BE49-F238E27FC236}">
                <a16:creationId xmlns:a16="http://schemas.microsoft.com/office/drawing/2014/main" id="{BC040FE3-0BD0-C8CD-0A98-0BEEB79BC9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9972" y="2925256"/>
            <a:ext cx="423088" cy="423088"/>
          </a:xfrm>
          <a:prstGeom prst="rect">
            <a:avLst/>
          </a:prstGeom>
        </p:spPr>
      </p:pic>
      <p:sp>
        <p:nvSpPr>
          <p:cNvPr id="7" name="TextBox 6">
            <a:extLst>
              <a:ext uri="{FF2B5EF4-FFF2-40B4-BE49-F238E27FC236}">
                <a16:creationId xmlns:a16="http://schemas.microsoft.com/office/drawing/2014/main" id="{4E451CB2-B803-DFD6-ABDA-F5A85AC10B4E}"/>
              </a:ext>
            </a:extLst>
          </p:cNvPr>
          <p:cNvSpPr txBox="1"/>
          <p:nvPr/>
        </p:nvSpPr>
        <p:spPr>
          <a:xfrm>
            <a:off x="534747" y="3454665"/>
            <a:ext cx="1098313" cy="553998"/>
          </a:xfrm>
          <a:prstGeom prst="rect">
            <a:avLst/>
          </a:prstGeom>
          <a:noFill/>
        </p:spPr>
        <p:txBody>
          <a:bodyPr wrap="none" lIns="0" tIns="0" rIns="0" bIns="0">
            <a:spAutoFit/>
          </a:bodyPr>
          <a:lstStyle/>
          <a:p>
            <a:pPr algn="ctr" defTabSz="914400">
              <a:defRPr/>
            </a:pPr>
            <a:r>
              <a:rPr lang="en-US" sz="1800" b="1" kern="1000" spc="-50" dirty="0">
                <a:solidFill>
                  <a:srgbClr val="000000"/>
                </a:solidFill>
                <a:latin typeface="Segoe UI Semibold"/>
              </a:rPr>
              <a:t>Data</a:t>
            </a:r>
            <a:br>
              <a:rPr lang="en-US" sz="1800" b="1" kern="1000" spc="-50" dirty="0">
                <a:solidFill>
                  <a:srgbClr val="000000"/>
                </a:solidFill>
                <a:latin typeface="Segoe UI Semibold"/>
              </a:rPr>
            </a:br>
            <a:r>
              <a:rPr lang="en-US" sz="1800" b="1" kern="1000" spc="-50" dirty="0">
                <a:solidFill>
                  <a:srgbClr val="000000"/>
                </a:solidFill>
                <a:latin typeface="Segoe UI Semibold"/>
              </a:rPr>
              <a:t>Integration</a:t>
            </a:r>
          </a:p>
        </p:txBody>
      </p:sp>
      <p:pic>
        <p:nvPicPr>
          <p:cNvPr id="8" name="Graphic 7">
            <a:hlinkClick r:id="" action="ppaction://noaction"/>
            <a:extLst>
              <a:ext uri="{FF2B5EF4-FFF2-40B4-BE49-F238E27FC236}">
                <a16:creationId xmlns:a16="http://schemas.microsoft.com/office/drawing/2014/main" id="{8184CA68-62A2-4CE4-C779-BB542C58FD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813" y="2829549"/>
            <a:ext cx="607051" cy="607051"/>
          </a:xfrm>
          <a:prstGeom prst="rect">
            <a:avLst/>
          </a:prstGeom>
        </p:spPr>
      </p:pic>
      <p:sp>
        <p:nvSpPr>
          <p:cNvPr id="9" name="TextBox 8">
            <a:extLst>
              <a:ext uri="{FF2B5EF4-FFF2-40B4-BE49-F238E27FC236}">
                <a16:creationId xmlns:a16="http://schemas.microsoft.com/office/drawing/2014/main" id="{B2B84D8E-878F-7AE1-CF30-6E5818D5FB19}"/>
              </a:ext>
            </a:extLst>
          </p:cNvPr>
          <p:cNvSpPr txBox="1"/>
          <p:nvPr/>
        </p:nvSpPr>
        <p:spPr>
          <a:xfrm>
            <a:off x="1911400" y="2558490"/>
            <a:ext cx="1338274" cy="400110"/>
          </a:xfrm>
          <a:prstGeom prst="rect">
            <a:avLst/>
          </a:prstGeom>
          <a:noFill/>
        </p:spPr>
        <p:txBody>
          <a:bodyPr wrap="square" rtlCol="0">
            <a:spAutoFit/>
          </a:bodyPr>
          <a:lstStyle/>
          <a:p>
            <a:pPr algn="ctr"/>
            <a:r>
              <a:rPr lang="en-DE" sz="1000" dirty="0"/>
              <a:t>Bronze</a:t>
            </a:r>
            <a:br>
              <a:rPr lang="en-DE" sz="1000" dirty="0"/>
            </a:br>
            <a:r>
              <a:rPr lang="en-DE" sz="1000" dirty="0"/>
              <a:t>(Landing Zone)</a:t>
            </a:r>
          </a:p>
        </p:txBody>
      </p:sp>
      <p:sp>
        <p:nvSpPr>
          <p:cNvPr id="10" name="TextBox 9">
            <a:extLst>
              <a:ext uri="{FF2B5EF4-FFF2-40B4-BE49-F238E27FC236}">
                <a16:creationId xmlns:a16="http://schemas.microsoft.com/office/drawing/2014/main" id="{9E36B734-DEF4-307C-046A-04AA3E34FDE5}"/>
              </a:ext>
            </a:extLst>
          </p:cNvPr>
          <p:cNvSpPr txBox="1"/>
          <p:nvPr/>
        </p:nvSpPr>
        <p:spPr>
          <a:xfrm>
            <a:off x="4478650" y="2554096"/>
            <a:ext cx="1338274" cy="553998"/>
          </a:xfrm>
          <a:prstGeom prst="rect">
            <a:avLst/>
          </a:prstGeom>
          <a:noFill/>
        </p:spPr>
        <p:txBody>
          <a:bodyPr wrap="square" rtlCol="0">
            <a:spAutoFit/>
          </a:bodyPr>
          <a:lstStyle/>
          <a:p>
            <a:pPr algn="ctr"/>
            <a:r>
              <a:rPr lang="en-DE" sz="1000" dirty="0"/>
              <a:t>Gold</a:t>
            </a:r>
            <a:br>
              <a:rPr lang="en-DE" sz="1000" dirty="0"/>
            </a:br>
            <a:r>
              <a:rPr lang="en-DE" sz="1000" dirty="0"/>
              <a:t>(Business level aggregates)</a:t>
            </a:r>
          </a:p>
        </p:txBody>
      </p:sp>
      <p:sp>
        <p:nvSpPr>
          <p:cNvPr id="11" name="TextBox 10">
            <a:extLst>
              <a:ext uri="{FF2B5EF4-FFF2-40B4-BE49-F238E27FC236}">
                <a16:creationId xmlns:a16="http://schemas.microsoft.com/office/drawing/2014/main" id="{F88C107A-A392-99E5-1EC0-6F9A6531AA5F}"/>
              </a:ext>
            </a:extLst>
          </p:cNvPr>
          <p:cNvSpPr txBox="1"/>
          <p:nvPr/>
        </p:nvSpPr>
        <p:spPr>
          <a:xfrm>
            <a:off x="3184671" y="2558490"/>
            <a:ext cx="1338274" cy="246221"/>
          </a:xfrm>
          <a:prstGeom prst="rect">
            <a:avLst/>
          </a:prstGeom>
          <a:noFill/>
        </p:spPr>
        <p:txBody>
          <a:bodyPr wrap="square" rtlCol="0">
            <a:spAutoFit/>
          </a:bodyPr>
          <a:lstStyle/>
          <a:p>
            <a:pPr algn="ctr"/>
            <a:r>
              <a:rPr lang="en-DE" sz="1000" dirty="0"/>
              <a:t>Silver</a:t>
            </a:r>
          </a:p>
        </p:txBody>
      </p:sp>
      <p:grpSp>
        <p:nvGrpSpPr>
          <p:cNvPr id="12" name="Group 11">
            <a:extLst>
              <a:ext uri="{FF2B5EF4-FFF2-40B4-BE49-F238E27FC236}">
                <a16:creationId xmlns:a16="http://schemas.microsoft.com/office/drawing/2014/main" id="{9A0A1895-F4C8-FD41-9A9E-C3B893340163}"/>
              </a:ext>
            </a:extLst>
          </p:cNvPr>
          <p:cNvGrpSpPr/>
          <p:nvPr/>
        </p:nvGrpSpPr>
        <p:grpSpPr>
          <a:xfrm>
            <a:off x="2046148" y="3113183"/>
            <a:ext cx="1068779" cy="798693"/>
            <a:chOff x="2441569" y="3730313"/>
            <a:chExt cx="1068779" cy="798693"/>
          </a:xfrm>
        </p:grpSpPr>
        <p:sp>
          <p:nvSpPr>
            <p:cNvPr id="13" name="Can 12">
              <a:extLst>
                <a:ext uri="{FF2B5EF4-FFF2-40B4-BE49-F238E27FC236}">
                  <a16:creationId xmlns:a16="http://schemas.microsoft.com/office/drawing/2014/main" id="{50C9BDAD-1FD6-638B-5FE8-DA144C19BE0B}"/>
                </a:ext>
              </a:extLst>
            </p:cNvPr>
            <p:cNvSpPr/>
            <p:nvPr/>
          </p:nvSpPr>
          <p:spPr>
            <a:xfrm>
              <a:off x="2441569" y="3730313"/>
              <a:ext cx="1068779" cy="798693"/>
            </a:xfrm>
            <a:prstGeom prst="can">
              <a:avLst/>
            </a:prstGeom>
            <a:solidFill>
              <a:srgbClr val="B08D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4" name="Picture 13" descr="A blue triangle with a blue grid&#10;&#10;Description automatically generated with medium confidence">
              <a:extLst>
                <a:ext uri="{FF2B5EF4-FFF2-40B4-BE49-F238E27FC236}">
                  <a16:creationId xmlns:a16="http://schemas.microsoft.com/office/drawing/2014/main" id="{2DD638D7-42CD-E8EA-0920-FA832EAAC3A0}"/>
                </a:ext>
              </a:extLst>
            </p:cNvPr>
            <p:cNvPicPr>
              <a:picLocks noChangeAspect="1"/>
            </p:cNvPicPr>
            <p:nvPr/>
          </p:nvPicPr>
          <p:blipFill>
            <a:blip r:embed="rId6"/>
            <a:stretch>
              <a:fillRect/>
            </a:stretch>
          </p:blipFill>
          <p:spPr>
            <a:xfrm>
              <a:off x="2751966" y="4062559"/>
              <a:ext cx="447985" cy="324602"/>
            </a:xfrm>
            <a:prstGeom prst="rect">
              <a:avLst/>
            </a:prstGeom>
          </p:spPr>
        </p:pic>
      </p:grpSp>
      <p:grpSp>
        <p:nvGrpSpPr>
          <p:cNvPr id="15" name="Group 14">
            <a:extLst>
              <a:ext uri="{FF2B5EF4-FFF2-40B4-BE49-F238E27FC236}">
                <a16:creationId xmlns:a16="http://schemas.microsoft.com/office/drawing/2014/main" id="{1FBA0F5F-BB75-C323-FF64-625F48A2526F}"/>
              </a:ext>
            </a:extLst>
          </p:cNvPr>
          <p:cNvGrpSpPr/>
          <p:nvPr/>
        </p:nvGrpSpPr>
        <p:grpSpPr>
          <a:xfrm>
            <a:off x="3319419" y="3113183"/>
            <a:ext cx="1068779" cy="798693"/>
            <a:chOff x="3714840" y="3730313"/>
            <a:chExt cx="1068779" cy="798693"/>
          </a:xfrm>
        </p:grpSpPr>
        <p:sp>
          <p:nvSpPr>
            <p:cNvPr id="16" name="Can 15">
              <a:extLst>
                <a:ext uri="{FF2B5EF4-FFF2-40B4-BE49-F238E27FC236}">
                  <a16:creationId xmlns:a16="http://schemas.microsoft.com/office/drawing/2014/main" id="{DBE7E34D-92E8-15B4-535D-B978E05C4C24}"/>
                </a:ext>
              </a:extLst>
            </p:cNvPr>
            <p:cNvSpPr/>
            <p:nvPr/>
          </p:nvSpPr>
          <p:spPr>
            <a:xfrm>
              <a:off x="3714840" y="3730313"/>
              <a:ext cx="1068779" cy="798693"/>
            </a:xfrm>
            <a:prstGeom prst="can">
              <a:avLst/>
            </a:prstGeom>
            <a:solidFill>
              <a:srgbClr val="C0C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Picture 16" descr="A blue triangle with a blue grid&#10;&#10;Description automatically generated with medium confidence">
              <a:extLst>
                <a:ext uri="{FF2B5EF4-FFF2-40B4-BE49-F238E27FC236}">
                  <a16:creationId xmlns:a16="http://schemas.microsoft.com/office/drawing/2014/main" id="{C6486AA2-39FD-DA17-BF15-CCF7994BB172}"/>
                </a:ext>
              </a:extLst>
            </p:cNvPr>
            <p:cNvPicPr>
              <a:picLocks noChangeAspect="1"/>
            </p:cNvPicPr>
            <p:nvPr/>
          </p:nvPicPr>
          <p:blipFill>
            <a:blip r:embed="rId6"/>
            <a:stretch>
              <a:fillRect/>
            </a:stretch>
          </p:blipFill>
          <p:spPr>
            <a:xfrm>
              <a:off x="4025237" y="4063325"/>
              <a:ext cx="447985" cy="324602"/>
            </a:xfrm>
            <a:prstGeom prst="rect">
              <a:avLst/>
            </a:prstGeom>
          </p:spPr>
        </p:pic>
      </p:grpSp>
      <p:grpSp>
        <p:nvGrpSpPr>
          <p:cNvPr id="18" name="Group 17">
            <a:extLst>
              <a:ext uri="{FF2B5EF4-FFF2-40B4-BE49-F238E27FC236}">
                <a16:creationId xmlns:a16="http://schemas.microsoft.com/office/drawing/2014/main" id="{4529ADC4-7BE9-FA5A-290E-44A2A2F9CF04}"/>
              </a:ext>
            </a:extLst>
          </p:cNvPr>
          <p:cNvGrpSpPr/>
          <p:nvPr/>
        </p:nvGrpSpPr>
        <p:grpSpPr>
          <a:xfrm>
            <a:off x="4601026" y="3108789"/>
            <a:ext cx="1068779" cy="798693"/>
            <a:chOff x="4996447" y="3725919"/>
            <a:chExt cx="1068779" cy="798693"/>
          </a:xfrm>
        </p:grpSpPr>
        <p:sp>
          <p:nvSpPr>
            <p:cNvPr id="19" name="Can 18">
              <a:extLst>
                <a:ext uri="{FF2B5EF4-FFF2-40B4-BE49-F238E27FC236}">
                  <a16:creationId xmlns:a16="http://schemas.microsoft.com/office/drawing/2014/main" id="{6610B879-8EF5-8DB0-849D-58D296C92C7F}"/>
                </a:ext>
              </a:extLst>
            </p:cNvPr>
            <p:cNvSpPr/>
            <p:nvPr/>
          </p:nvSpPr>
          <p:spPr>
            <a:xfrm>
              <a:off x="4996447" y="3725919"/>
              <a:ext cx="1068779" cy="798693"/>
            </a:xfrm>
            <a:prstGeom prst="can">
              <a:avLst/>
            </a:prstGeom>
            <a:solidFill>
              <a:srgbClr val="FFD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20" name="Picture 19" descr="A blue triangle with a blue grid&#10;&#10;Description automatically generated with medium confidence">
              <a:extLst>
                <a:ext uri="{FF2B5EF4-FFF2-40B4-BE49-F238E27FC236}">
                  <a16:creationId xmlns:a16="http://schemas.microsoft.com/office/drawing/2014/main" id="{C3A1598E-318A-1E25-3000-9E3B8927A7CF}"/>
                </a:ext>
              </a:extLst>
            </p:cNvPr>
            <p:cNvPicPr>
              <a:picLocks noChangeAspect="1"/>
            </p:cNvPicPr>
            <p:nvPr/>
          </p:nvPicPr>
          <p:blipFill>
            <a:blip r:embed="rId6"/>
            <a:stretch>
              <a:fillRect/>
            </a:stretch>
          </p:blipFill>
          <p:spPr>
            <a:xfrm>
              <a:off x="5306844" y="4062559"/>
              <a:ext cx="447985" cy="324602"/>
            </a:xfrm>
            <a:prstGeom prst="rect">
              <a:avLst/>
            </a:prstGeom>
          </p:spPr>
        </p:pic>
      </p:grpSp>
      <p:pic>
        <p:nvPicPr>
          <p:cNvPr id="21" name="Graphic 20">
            <a:extLst>
              <a:ext uri="{FF2B5EF4-FFF2-40B4-BE49-F238E27FC236}">
                <a16:creationId xmlns:a16="http://schemas.microsoft.com/office/drawing/2014/main" id="{2A0B70CE-BAF7-DEE9-63BC-E689A79939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0878" y="3941840"/>
            <a:ext cx="504844" cy="504844"/>
          </a:xfrm>
          <a:prstGeom prst="rect">
            <a:avLst/>
          </a:prstGeom>
        </p:spPr>
      </p:pic>
      <p:pic>
        <p:nvPicPr>
          <p:cNvPr id="22" name="Graphic 21">
            <a:extLst>
              <a:ext uri="{FF2B5EF4-FFF2-40B4-BE49-F238E27FC236}">
                <a16:creationId xmlns:a16="http://schemas.microsoft.com/office/drawing/2014/main" id="{DBF30EE4-6F7F-9B5D-ECC7-224AE47B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2706" y="3941840"/>
            <a:ext cx="504844" cy="504844"/>
          </a:xfrm>
          <a:prstGeom prst="rect">
            <a:avLst/>
          </a:prstGeom>
        </p:spPr>
      </p:pic>
      <p:pic>
        <p:nvPicPr>
          <p:cNvPr id="23" name="Graphic 22">
            <a:extLst>
              <a:ext uri="{FF2B5EF4-FFF2-40B4-BE49-F238E27FC236}">
                <a16:creationId xmlns:a16="http://schemas.microsoft.com/office/drawing/2014/main" id="{18E79B82-09F7-636A-1E99-F16F37B3F6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82352" y="3941840"/>
            <a:ext cx="504844" cy="504844"/>
          </a:xfrm>
          <a:prstGeom prst="rect">
            <a:avLst/>
          </a:prstGeom>
        </p:spPr>
      </p:pic>
      <p:pic>
        <p:nvPicPr>
          <p:cNvPr id="24" name="Graphic 23">
            <a:extLst>
              <a:ext uri="{FF2B5EF4-FFF2-40B4-BE49-F238E27FC236}">
                <a16:creationId xmlns:a16="http://schemas.microsoft.com/office/drawing/2014/main" id="{C3C2605E-06BE-E066-22D8-E24F421C70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6729" y="1916096"/>
            <a:ext cx="633917" cy="633917"/>
          </a:xfrm>
          <a:prstGeom prst="rect">
            <a:avLst/>
          </a:prstGeom>
        </p:spPr>
      </p:pic>
      <p:sp>
        <p:nvSpPr>
          <p:cNvPr id="25" name="TextBox 24">
            <a:extLst>
              <a:ext uri="{FF2B5EF4-FFF2-40B4-BE49-F238E27FC236}">
                <a16:creationId xmlns:a16="http://schemas.microsoft.com/office/drawing/2014/main" id="{5A165681-2935-692A-14C5-812FD04D55D7}"/>
              </a:ext>
            </a:extLst>
          </p:cNvPr>
          <p:cNvSpPr txBox="1"/>
          <p:nvPr/>
        </p:nvSpPr>
        <p:spPr>
          <a:xfrm>
            <a:off x="1919647" y="2186520"/>
            <a:ext cx="3931622" cy="307777"/>
          </a:xfrm>
          <a:prstGeom prst="rect">
            <a:avLst/>
          </a:prstGeom>
          <a:noFill/>
        </p:spPr>
        <p:txBody>
          <a:bodyPr wrap="square">
            <a:spAutoFit/>
          </a:bodyPr>
          <a:lstStyle/>
          <a:p>
            <a:r>
              <a:rPr lang="en-DE" sz="1400" dirty="0"/>
              <a:t>The Lakehouse – Medallion architecture</a:t>
            </a:r>
          </a:p>
        </p:txBody>
      </p:sp>
      <p:sp>
        <p:nvSpPr>
          <p:cNvPr id="26" name="TextBox 101">
            <a:extLst>
              <a:ext uri="{FF2B5EF4-FFF2-40B4-BE49-F238E27FC236}">
                <a16:creationId xmlns:a16="http://schemas.microsoft.com/office/drawing/2014/main" id="{F0539E8E-4E96-91B3-3D52-B892C7B703CC}"/>
              </a:ext>
            </a:extLst>
          </p:cNvPr>
          <p:cNvSpPr txBox="1"/>
          <p:nvPr/>
        </p:nvSpPr>
        <p:spPr>
          <a:xfrm>
            <a:off x="6096000" y="2177136"/>
            <a:ext cx="5165558" cy="2503727"/>
          </a:xfrm>
          <a:prstGeom prst="rect">
            <a:avLst/>
          </a:prstGeom>
          <a:noFill/>
          <a:ln w="6350">
            <a:noFill/>
            <a:prstDash val="dash"/>
          </a:ln>
        </p:spPr>
        <p:txBody>
          <a:bodyPr wrap="square" lIns="0" tIns="0" rIns="0" bIns="0" rtlCol="0">
            <a:noAutofit/>
          </a:bodyPr>
          <a:lstStyle/>
          <a:p>
            <a:pPr marL="9525" lvl="1"/>
            <a:r>
              <a:rPr lang="en-US" sz="2800" dirty="0">
                <a:latin typeface="+mj-lt"/>
              </a:rPr>
              <a:t>We can create a Lakehouse</a:t>
            </a:r>
            <a:br>
              <a:rPr lang="en-US" sz="2800" dirty="0">
                <a:latin typeface="+mj-lt"/>
              </a:rPr>
            </a:br>
            <a:r>
              <a:rPr lang="en-US" sz="2800" dirty="0">
                <a:latin typeface="+mj-lt"/>
              </a:rPr>
              <a:t>leveraging the Medallion </a:t>
            </a:r>
            <a:br>
              <a:rPr lang="en-US" sz="2800" dirty="0">
                <a:latin typeface="+mj-lt"/>
              </a:rPr>
            </a:br>
            <a:r>
              <a:rPr lang="en-US" sz="2800" dirty="0">
                <a:latin typeface="+mj-lt"/>
              </a:rPr>
              <a:t>Architecture</a:t>
            </a:r>
          </a:p>
          <a:p>
            <a:pPr marL="914400" lvl="1" indent="-457200">
              <a:buFont typeface="Arial" panose="020B0604020202020204" pitchFamily="34" charset="0"/>
              <a:buChar char="•"/>
            </a:pPr>
            <a:r>
              <a:rPr lang="en-US" sz="2800" dirty="0">
                <a:latin typeface="+mj-lt"/>
              </a:rPr>
              <a:t>Placing each metal in a </a:t>
            </a:r>
            <a:r>
              <a:rPr lang="en-US" sz="2800" b="1" dirty="0">
                <a:latin typeface="+mj-lt"/>
              </a:rPr>
              <a:t>dedicated workspace</a:t>
            </a:r>
          </a:p>
        </p:txBody>
      </p:sp>
      <p:pic>
        <p:nvPicPr>
          <p:cNvPr id="2" name="Picture 1">
            <a:extLst>
              <a:ext uri="{FF2B5EF4-FFF2-40B4-BE49-F238E27FC236}">
                <a16:creationId xmlns:a16="http://schemas.microsoft.com/office/drawing/2014/main" id="{26C8803C-85F0-B7FA-2CD1-7CBA0637A582}"/>
              </a:ext>
            </a:extLst>
          </p:cNvPr>
          <p:cNvPicPr>
            <a:picLocks noChangeAspect="1"/>
          </p:cNvPicPr>
          <p:nvPr/>
        </p:nvPicPr>
        <p:blipFill>
          <a:blip r:embed="rId11"/>
          <a:stretch>
            <a:fillRect/>
          </a:stretch>
        </p:blipFill>
        <p:spPr>
          <a:xfrm>
            <a:off x="2593937" y="4827376"/>
            <a:ext cx="1041980" cy="1119885"/>
          </a:xfrm>
          <a:prstGeom prst="rect">
            <a:avLst/>
          </a:prstGeom>
        </p:spPr>
      </p:pic>
      <p:pic>
        <p:nvPicPr>
          <p:cNvPr id="5" name="Picture 4">
            <a:extLst>
              <a:ext uri="{FF2B5EF4-FFF2-40B4-BE49-F238E27FC236}">
                <a16:creationId xmlns:a16="http://schemas.microsoft.com/office/drawing/2014/main" id="{A5E74FFA-37C2-7013-6391-C744D454F9D5}"/>
              </a:ext>
            </a:extLst>
          </p:cNvPr>
          <p:cNvPicPr>
            <a:picLocks noChangeAspect="1"/>
          </p:cNvPicPr>
          <p:nvPr/>
        </p:nvPicPr>
        <p:blipFill>
          <a:blip r:embed="rId11"/>
          <a:stretch>
            <a:fillRect/>
          </a:stretch>
        </p:blipFill>
        <p:spPr>
          <a:xfrm>
            <a:off x="4597654" y="4827376"/>
            <a:ext cx="1041980" cy="1119885"/>
          </a:xfrm>
          <a:prstGeom prst="rect">
            <a:avLst/>
          </a:prstGeom>
        </p:spPr>
      </p:pic>
      <p:sp>
        <p:nvSpPr>
          <p:cNvPr id="27" name="TextBox 101">
            <a:extLst>
              <a:ext uri="{FF2B5EF4-FFF2-40B4-BE49-F238E27FC236}">
                <a16:creationId xmlns:a16="http://schemas.microsoft.com/office/drawing/2014/main" id="{533E2EE1-7A93-9E2F-BCFA-D2C3F4BA159D}"/>
              </a:ext>
            </a:extLst>
          </p:cNvPr>
          <p:cNvSpPr txBox="1"/>
          <p:nvPr/>
        </p:nvSpPr>
        <p:spPr>
          <a:xfrm>
            <a:off x="5669805" y="4805988"/>
            <a:ext cx="5611003" cy="2503727"/>
          </a:xfrm>
          <a:prstGeom prst="rect">
            <a:avLst/>
          </a:prstGeom>
          <a:noFill/>
          <a:ln w="6350">
            <a:noFill/>
            <a:prstDash val="dash"/>
          </a:ln>
        </p:spPr>
        <p:txBody>
          <a:bodyPr wrap="square" lIns="0" tIns="0" rIns="0" bIns="0" rtlCol="0">
            <a:noAutofit/>
          </a:bodyPr>
          <a:lstStyle/>
          <a:p>
            <a:pPr lvl="1"/>
            <a:r>
              <a:rPr lang="en-US" sz="2800" dirty="0">
                <a:latin typeface="+mj-lt"/>
              </a:rPr>
              <a:t>Different stages of the Medallion architecture may be placed on </a:t>
            </a:r>
            <a:r>
              <a:rPr lang="en-US" sz="2800" b="1" dirty="0">
                <a:solidFill>
                  <a:srgbClr val="C00000"/>
                </a:solidFill>
                <a:latin typeface="+mj-lt"/>
              </a:rPr>
              <a:t>different capacities</a:t>
            </a:r>
          </a:p>
        </p:txBody>
      </p:sp>
    </p:spTree>
    <p:extLst>
      <p:ext uri="{BB962C8B-B14F-4D97-AF65-F5344CB8AC3E}">
        <p14:creationId xmlns:p14="http://schemas.microsoft.com/office/powerpoint/2010/main" val="4278716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CEB1-64C3-97EC-5A50-8BE60F9AF15F}"/>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3A5F99D0-5F67-1AA2-C1B1-4DE402B45D58}"/>
              </a:ext>
            </a:extLst>
          </p:cNvPr>
          <p:cNvSpPr>
            <a:spLocks noGrp="1"/>
          </p:cNvSpPr>
          <p:nvPr>
            <p:ph type="title"/>
          </p:nvPr>
        </p:nvSpPr>
        <p:spPr>
          <a:xfrm>
            <a:off x="814388" y="365760"/>
            <a:ext cx="10451314" cy="1325562"/>
          </a:xfrm>
        </p:spPr>
        <p:txBody>
          <a:bodyPr anchor="b"/>
          <a:lstStyle/>
          <a:p>
            <a:r>
              <a:rPr lang="en-DE" dirty="0"/>
              <a:t>The landscape of a Microsoft Fabric solution! </a:t>
            </a:r>
            <a:r>
              <a:rPr lang="en-DE" sz="1200" dirty="0"/>
              <a:t>(My thinking)</a:t>
            </a:r>
          </a:p>
        </p:txBody>
      </p:sp>
      <p:sp>
        <p:nvSpPr>
          <p:cNvPr id="26" name="TextBox 101">
            <a:extLst>
              <a:ext uri="{FF2B5EF4-FFF2-40B4-BE49-F238E27FC236}">
                <a16:creationId xmlns:a16="http://schemas.microsoft.com/office/drawing/2014/main" id="{989D4B69-F050-2F21-1310-EF1250A2F1DD}"/>
              </a:ext>
            </a:extLst>
          </p:cNvPr>
          <p:cNvSpPr txBox="1"/>
          <p:nvPr/>
        </p:nvSpPr>
        <p:spPr>
          <a:xfrm>
            <a:off x="5752122" y="2177136"/>
            <a:ext cx="5513580" cy="2503727"/>
          </a:xfrm>
          <a:prstGeom prst="rect">
            <a:avLst/>
          </a:prstGeom>
          <a:noFill/>
          <a:ln w="6350">
            <a:noFill/>
            <a:prstDash val="dash"/>
          </a:ln>
        </p:spPr>
        <p:txBody>
          <a:bodyPr wrap="square" lIns="0" tIns="0" rIns="0" bIns="0" rtlCol="0">
            <a:noAutofit/>
          </a:bodyPr>
          <a:lstStyle/>
          <a:p>
            <a:pPr lvl="1"/>
            <a:r>
              <a:rPr lang="en-US" sz="2800" dirty="0">
                <a:latin typeface="+mj-lt"/>
              </a:rPr>
              <a:t>Using </a:t>
            </a:r>
            <a:r>
              <a:rPr lang="en-US" sz="2800" b="1" dirty="0">
                <a:solidFill>
                  <a:srgbClr val="C00000"/>
                </a:solidFill>
                <a:latin typeface="+mj-lt"/>
              </a:rPr>
              <a:t>dedicated</a:t>
            </a:r>
            <a:br>
              <a:rPr lang="en-US" sz="2800" b="1" dirty="0">
                <a:solidFill>
                  <a:srgbClr val="C00000"/>
                </a:solidFill>
                <a:latin typeface="+mj-lt"/>
              </a:rPr>
            </a:br>
            <a:r>
              <a:rPr lang="en-US" sz="2800" b="1" dirty="0">
                <a:solidFill>
                  <a:srgbClr val="C00000"/>
                </a:solidFill>
                <a:latin typeface="+mj-lt"/>
              </a:rPr>
              <a:t>compute power </a:t>
            </a:r>
            <a:r>
              <a:rPr lang="en-US" sz="2800" dirty="0">
                <a:latin typeface="+mj-lt"/>
              </a:rPr>
              <a:t>(a capacity)</a:t>
            </a:r>
            <a:br>
              <a:rPr lang="en-US" sz="2800" dirty="0">
                <a:latin typeface="+mj-lt"/>
              </a:rPr>
            </a:br>
            <a:r>
              <a:rPr lang="en-US" sz="2800" dirty="0">
                <a:latin typeface="+mj-lt"/>
              </a:rPr>
              <a:t>for </a:t>
            </a:r>
            <a:r>
              <a:rPr lang="en-US" sz="2800" b="1" dirty="0">
                <a:solidFill>
                  <a:srgbClr val="C00000"/>
                </a:solidFill>
                <a:latin typeface="+mj-lt"/>
              </a:rPr>
              <a:t>Data Science workloads</a:t>
            </a:r>
            <a:br>
              <a:rPr lang="en-US" sz="2800" dirty="0">
                <a:latin typeface="+mj-lt"/>
              </a:rPr>
            </a:br>
            <a:r>
              <a:rPr lang="en-US" sz="2800" dirty="0">
                <a:latin typeface="+mj-lt"/>
              </a:rPr>
              <a:t>because these workloads might </a:t>
            </a:r>
            <a:r>
              <a:rPr lang="en-US" sz="2800" dirty="0">
                <a:solidFill>
                  <a:srgbClr val="C00000"/>
                </a:solidFill>
                <a:latin typeface="+mj-lt"/>
              </a:rPr>
              <a:t>run less or more frequently</a:t>
            </a:r>
            <a:r>
              <a:rPr lang="en-US" sz="2800" dirty="0">
                <a:latin typeface="+mj-lt"/>
              </a:rPr>
              <a:t>, </a:t>
            </a:r>
            <a:r>
              <a:rPr lang="en-US" sz="2800" dirty="0">
                <a:solidFill>
                  <a:srgbClr val="C00000"/>
                </a:solidFill>
                <a:latin typeface="+mj-lt"/>
              </a:rPr>
              <a:t>require extra computing power</a:t>
            </a:r>
            <a:r>
              <a:rPr lang="en-US" sz="2800" dirty="0">
                <a:latin typeface="+mj-lt"/>
              </a:rPr>
              <a:t>, or …</a:t>
            </a:r>
            <a:endParaRPr lang="en-US" sz="2800" b="1" dirty="0">
              <a:latin typeface="+mj-lt"/>
            </a:endParaRPr>
          </a:p>
        </p:txBody>
      </p:sp>
      <p:pic>
        <p:nvPicPr>
          <p:cNvPr id="5" name="Picture 4">
            <a:extLst>
              <a:ext uri="{FF2B5EF4-FFF2-40B4-BE49-F238E27FC236}">
                <a16:creationId xmlns:a16="http://schemas.microsoft.com/office/drawing/2014/main" id="{89E012B0-ACA5-75EA-0F54-4A2C2C7EE267}"/>
              </a:ext>
            </a:extLst>
          </p:cNvPr>
          <p:cNvPicPr>
            <a:picLocks noChangeAspect="1"/>
          </p:cNvPicPr>
          <p:nvPr/>
        </p:nvPicPr>
        <p:blipFill>
          <a:blip r:embed="rId2"/>
          <a:stretch>
            <a:fillRect/>
          </a:stretch>
        </p:blipFill>
        <p:spPr>
          <a:xfrm>
            <a:off x="8894186" y="1015624"/>
            <a:ext cx="2277762" cy="1560689"/>
          </a:xfrm>
          <a:prstGeom prst="rect">
            <a:avLst/>
          </a:prstGeom>
        </p:spPr>
      </p:pic>
      <p:sp>
        <p:nvSpPr>
          <p:cNvPr id="30" name="Rectangle 29">
            <a:extLst>
              <a:ext uri="{FF2B5EF4-FFF2-40B4-BE49-F238E27FC236}">
                <a16:creationId xmlns:a16="http://schemas.microsoft.com/office/drawing/2014/main" id="{0564C787-5994-22D9-ACCD-EDED51CF4E8C}"/>
              </a:ext>
            </a:extLst>
          </p:cNvPr>
          <p:cNvSpPr/>
          <p:nvPr/>
        </p:nvSpPr>
        <p:spPr>
          <a:xfrm>
            <a:off x="337690" y="2186520"/>
            <a:ext cx="5513579" cy="236114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TextBox 33">
            <a:extLst>
              <a:ext uri="{FF2B5EF4-FFF2-40B4-BE49-F238E27FC236}">
                <a16:creationId xmlns:a16="http://schemas.microsoft.com/office/drawing/2014/main" id="{9621A55A-4DF6-D2CD-4920-5E8CFABD51E9}"/>
              </a:ext>
            </a:extLst>
          </p:cNvPr>
          <p:cNvSpPr txBox="1"/>
          <p:nvPr/>
        </p:nvSpPr>
        <p:spPr>
          <a:xfrm>
            <a:off x="366797" y="2558490"/>
            <a:ext cx="1338274" cy="400110"/>
          </a:xfrm>
          <a:prstGeom prst="rect">
            <a:avLst/>
          </a:prstGeom>
          <a:noFill/>
        </p:spPr>
        <p:txBody>
          <a:bodyPr wrap="square" rtlCol="0">
            <a:spAutoFit/>
          </a:bodyPr>
          <a:lstStyle/>
          <a:p>
            <a:pPr algn="ctr"/>
            <a:r>
              <a:rPr lang="en-DE" sz="1000" dirty="0"/>
              <a:t>Bronze</a:t>
            </a:r>
            <a:br>
              <a:rPr lang="en-DE" sz="1000" dirty="0"/>
            </a:br>
            <a:r>
              <a:rPr lang="en-DE" sz="1000" dirty="0"/>
              <a:t>(Landing Zone)</a:t>
            </a:r>
          </a:p>
        </p:txBody>
      </p:sp>
      <p:sp>
        <p:nvSpPr>
          <p:cNvPr id="35" name="TextBox 34">
            <a:extLst>
              <a:ext uri="{FF2B5EF4-FFF2-40B4-BE49-F238E27FC236}">
                <a16:creationId xmlns:a16="http://schemas.microsoft.com/office/drawing/2014/main" id="{453A2B84-9E3F-8F5A-B14F-3CF06F7DBE9E}"/>
              </a:ext>
            </a:extLst>
          </p:cNvPr>
          <p:cNvSpPr txBox="1"/>
          <p:nvPr/>
        </p:nvSpPr>
        <p:spPr>
          <a:xfrm>
            <a:off x="4478650" y="2554096"/>
            <a:ext cx="1338274" cy="553998"/>
          </a:xfrm>
          <a:prstGeom prst="rect">
            <a:avLst/>
          </a:prstGeom>
          <a:noFill/>
        </p:spPr>
        <p:txBody>
          <a:bodyPr wrap="square" rtlCol="0">
            <a:spAutoFit/>
          </a:bodyPr>
          <a:lstStyle/>
          <a:p>
            <a:pPr algn="ctr"/>
            <a:r>
              <a:rPr lang="en-DE" sz="1000" dirty="0"/>
              <a:t>Gold</a:t>
            </a:r>
            <a:br>
              <a:rPr lang="en-DE" sz="1000" dirty="0"/>
            </a:br>
            <a:r>
              <a:rPr lang="en-DE" sz="1000" dirty="0"/>
              <a:t>(Business level aggregates)</a:t>
            </a:r>
          </a:p>
        </p:txBody>
      </p:sp>
      <p:sp>
        <p:nvSpPr>
          <p:cNvPr id="36" name="TextBox 35">
            <a:extLst>
              <a:ext uri="{FF2B5EF4-FFF2-40B4-BE49-F238E27FC236}">
                <a16:creationId xmlns:a16="http://schemas.microsoft.com/office/drawing/2014/main" id="{C14DCFA1-FC19-F709-569A-85870B7010BB}"/>
              </a:ext>
            </a:extLst>
          </p:cNvPr>
          <p:cNvSpPr txBox="1"/>
          <p:nvPr/>
        </p:nvSpPr>
        <p:spPr>
          <a:xfrm>
            <a:off x="1640068" y="2558490"/>
            <a:ext cx="1338274" cy="246221"/>
          </a:xfrm>
          <a:prstGeom prst="rect">
            <a:avLst/>
          </a:prstGeom>
          <a:noFill/>
        </p:spPr>
        <p:txBody>
          <a:bodyPr wrap="square" rtlCol="0">
            <a:spAutoFit/>
          </a:bodyPr>
          <a:lstStyle/>
          <a:p>
            <a:pPr algn="ctr"/>
            <a:r>
              <a:rPr lang="en-DE" sz="1000" dirty="0"/>
              <a:t>Silver</a:t>
            </a:r>
          </a:p>
        </p:txBody>
      </p:sp>
      <p:grpSp>
        <p:nvGrpSpPr>
          <p:cNvPr id="37" name="Group 36">
            <a:extLst>
              <a:ext uri="{FF2B5EF4-FFF2-40B4-BE49-F238E27FC236}">
                <a16:creationId xmlns:a16="http://schemas.microsoft.com/office/drawing/2014/main" id="{8327F986-8932-8810-40F0-4842A41C1247}"/>
              </a:ext>
            </a:extLst>
          </p:cNvPr>
          <p:cNvGrpSpPr/>
          <p:nvPr/>
        </p:nvGrpSpPr>
        <p:grpSpPr>
          <a:xfrm>
            <a:off x="501545" y="3113183"/>
            <a:ext cx="1068779" cy="798693"/>
            <a:chOff x="2441569" y="3730313"/>
            <a:chExt cx="1068779" cy="798693"/>
          </a:xfrm>
        </p:grpSpPr>
        <p:sp>
          <p:nvSpPr>
            <p:cNvPr id="38" name="Can 37">
              <a:extLst>
                <a:ext uri="{FF2B5EF4-FFF2-40B4-BE49-F238E27FC236}">
                  <a16:creationId xmlns:a16="http://schemas.microsoft.com/office/drawing/2014/main" id="{28714F18-ED6F-A7E6-3C54-75CEF0D85359}"/>
                </a:ext>
              </a:extLst>
            </p:cNvPr>
            <p:cNvSpPr/>
            <p:nvPr/>
          </p:nvSpPr>
          <p:spPr>
            <a:xfrm>
              <a:off x="2441569" y="3730313"/>
              <a:ext cx="1068779" cy="798693"/>
            </a:xfrm>
            <a:prstGeom prst="can">
              <a:avLst/>
            </a:prstGeom>
            <a:solidFill>
              <a:srgbClr val="B08D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9" name="Picture 38" descr="A blue triangle with a blue grid&#10;&#10;Description automatically generated with medium confidence">
              <a:extLst>
                <a:ext uri="{FF2B5EF4-FFF2-40B4-BE49-F238E27FC236}">
                  <a16:creationId xmlns:a16="http://schemas.microsoft.com/office/drawing/2014/main" id="{CAEC09F0-52EB-345D-DC1B-E5CF48BFC7A3}"/>
                </a:ext>
              </a:extLst>
            </p:cNvPr>
            <p:cNvPicPr>
              <a:picLocks noChangeAspect="1"/>
            </p:cNvPicPr>
            <p:nvPr/>
          </p:nvPicPr>
          <p:blipFill>
            <a:blip r:embed="rId3"/>
            <a:stretch>
              <a:fillRect/>
            </a:stretch>
          </p:blipFill>
          <p:spPr>
            <a:xfrm>
              <a:off x="2751966" y="4062559"/>
              <a:ext cx="447985" cy="324602"/>
            </a:xfrm>
            <a:prstGeom prst="rect">
              <a:avLst/>
            </a:prstGeom>
          </p:spPr>
        </p:pic>
      </p:grpSp>
      <p:grpSp>
        <p:nvGrpSpPr>
          <p:cNvPr id="40" name="Group 39">
            <a:extLst>
              <a:ext uri="{FF2B5EF4-FFF2-40B4-BE49-F238E27FC236}">
                <a16:creationId xmlns:a16="http://schemas.microsoft.com/office/drawing/2014/main" id="{4997DBD2-8EFF-3917-4DA7-BD8A467B2963}"/>
              </a:ext>
            </a:extLst>
          </p:cNvPr>
          <p:cNvGrpSpPr/>
          <p:nvPr/>
        </p:nvGrpSpPr>
        <p:grpSpPr>
          <a:xfrm>
            <a:off x="1774816" y="3113183"/>
            <a:ext cx="1068779" cy="798693"/>
            <a:chOff x="3714840" y="3730313"/>
            <a:chExt cx="1068779" cy="798693"/>
          </a:xfrm>
        </p:grpSpPr>
        <p:sp>
          <p:nvSpPr>
            <p:cNvPr id="41" name="Can 40">
              <a:extLst>
                <a:ext uri="{FF2B5EF4-FFF2-40B4-BE49-F238E27FC236}">
                  <a16:creationId xmlns:a16="http://schemas.microsoft.com/office/drawing/2014/main" id="{F77CEFC8-1C47-813C-E93C-0C40CDF62FDB}"/>
                </a:ext>
              </a:extLst>
            </p:cNvPr>
            <p:cNvSpPr/>
            <p:nvPr/>
          </p:nvSpPr>
          <p:spPr>
            <a:xfrm>
              <a:off x="3714840" y="3730313"/>
              <a:ext cx="1068779" cy="798693"/>
            </a:xfrm>
            <a:prstGeom prst="can">
              <a:avLst/>
            </a:prstGeom>
            <a:solidFill>
              <a:srgbClr val="C0C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2" name="Picture 41" descr="A blue triangle with a blue grid&#10;&#10;Description automatically generated with medium confidence">
              <a:extLst>
                <a:ext uri="{FF2B5EF4-FFF2-40B4-BE49-F238E27FC236}">
                  <a16:creationId xmlns:a16="http://schemas.microsoft.com/office/drawing/2014/main" id="{7D7AC5CC-CB6A-C2C8-62EE-1ABEF2E55EF8}"/>
                </a:ext>
              </a:extLst>
            </p:cNvPr>
            <p:cNvPicPr>
              <a:picLocks noChangeAspect="1"/>
            </p:cNvPicPr>
            <p:nvPr/>
          </p:nvPicPr>
          <p:blipFill>
            <a:blip r:embed="rId3"/>
            <a:stretch>
              <a:fillRect/>
            </a:stretch>
          </p:blipFill>
          <p:spPr>
            <a:xfrm>
              <a:off x="4025237" y="4063325"/>
              <a:ext cx="447985" cy="324602"/>
            </a:xfrm>
            <a:prstGeom prst="rect">
              <a:avLst/>
            </a:prstGeom>
          </p:spPr>
        </p:pic>
      </p:grpSp>
      <p:grpSp>
        <p:nvGrpSpPr>
          <p:cNvPr id="43" name="Group 42">
            <a:extLst>
              <a:ext uri="{FF2B5EF4-FFF2-40B4-BE49-F238E27FC236}">
                <a16:creationId xmlns:a16="http://schemas.microsoft.com/office/drawing/2014/main" id="{9C7F507C-DFB9-F8F2-5A64-8617BE7EC2C0}"/>
              </a:ext>
            </a:extLst>
          </p:cNvPr>
          <p:cNvGrpSpPr/>
          <p:nvPr/>
        </p:nvGrpSpPr>
        <p:grpSpPr>
          <a:xfrm>
            <a:off x="4601026" y="3108789"/>
            <a:ext cx="1068779" cy="798693"/>
            <a:chOff x="4996447" y="3725919"/>
            <a:chExt cx="1068779" cy="798693"/>
          </a:xfrm>
        </p:grpSpPr>
        <p:sp>
          <p:nvSpPr>
            <p:cNvPr id="44" name="Can 43">
              <a:extLst>
                <a:ext uri="{FF2B5EF4-FFF2-40B4-BE49-F238E27FC236}">
                  <a16:creationId xmlns:a16="http://schemas.microsoft.com/office/drawing/2014/main" id="{CB1D9739-A0DB-51CD-AE91-08A3A42F6B0E}"/>
                </a:ext>
              </a:extLst>
            </p:cNvPr>
            <p:cNvSpPr/>
            <p:nvPr/>
          </p:nvSpPr>
          <p:spPr>
            <a:xfrm>
              <a:off x="4996447" y="3725919"/>
              <a:ext cx="1068779" cy="798693"/>
            </a:xfrm>
            <a:prstGeom prst="can">
              <a:avLst/>
            </a:prstGeom>
            <a:solidFill>
              <a:srgbClr val="FFD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5" name="Picture 44" descr="A blue triangle with a blue grid&#10;&#10;Description automatically generated with medium confidence">
              <a:extLst>
                <a:ext uri="{FF2B5EF4-FFF2-40B4-BE49-F238E27FC236}">
                  <a16:creationId xmlns:a16="http://schemas.microsoft.com/office/drawing/2014/main" id="{7E887FC8-55E0-3AED-590D-EC0CDD0EC41A}"/>
                </a:ext>
              </a:extLst>
            </p:cNvPr>
            <p:cNvPicPr>
              <a:picLocks noChangeAspect="1"/>
            </p:cNvPicPr>
            <p:nvPr/>
          </p:nvPicPr>
          <p:blipFill>
            <a:blip r:embed="rId3"/>
            <a:stretch>
              <a:fillRect/>
            </a:stretch>
          </p:blipFill>
          <p:spPr>
            <a:xfrm>
              <a:off x="5306844" y="4062559"/>
              <a:ext cx="447985" cy="324602"/>
            </a:xfrm>
            <a:prstGeom prst="rect">
              <a:avLst/>
            </a:prstGeom>
          </p:spPr>
        </p:pic>
      </p:grpSp>
      <p:pic>
        <p:nvPicPr>
          <p:cNvPr id="46" name="Graphic 45">
            <a:extLst>
              <a:ext uri="{FF2B5EF4-FFF2-40B4-BE49-F238E27FC236}">
                <a16:creationId xmlns:a16="http://schemas.microsoft.com/office/drawing/2014/main" id="{49F8639E-5DF9-AC60-AF83-53F32A6665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275" y="3941840"/>
            <a:ext cx="504844" cy="504844"/>
          </a:xfrm>
          <a:prstGeom prst="rect">
            <a:avLst/>
          </a:prstGeom>
        </p:spPr>
      </p:pic>
      <p:pic>
        <p:nvPicPr>
          <p:cNvPr id="47" name="Graphic 46">
            <a:extLst>
              <a:ext uri="{FF2B5EF4-FFF2-40B4-BE49-F238E27FC236}">
                <a16:creationId xmlns:a16="http://schemas.microsoft.com/office/drawing/2014/main" id="{93AF9B13-1435-A899-ADB3-C21C854E13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2706" y="3941840"/>
            <a:ext cx="504844" cy="504844"/>
          </a:xfrm>
          <a:prstGeom prst="rect">
            <a:avLst/>
          </a:prstGeom>
        </p:spPr>
      </p:pic>
      <p:pic>
        <p:nvPicPr>
          <p:cNvPr id="48" name="Graphic 47">
            <a:extLst>
              <a:ext uri="{FF2B5EF4-FFF2-40B4-BE49-F238E27FC236}">
                <a16:creationId xmlns:a16="http://schemas.microsoft.com/office/drawing/2014/main" id="{063A9FCA-54AF-4B1E-9FF8-1CE05BAFB4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7749" y="3941840"/>
            <a:ext cx="504844" cy="504844"/>
          </a:xfrm>
          <a:prstGeom prst="rect">
            <a:avLst/>
          </a:prstGeom>
        </p:spPr>
      </p:pic>
      <p:pic>
        <p:nvPicPr>
          <p:cNvPr id="49" name="Graphic 48">
            <a:extLst>
              <a:ext uri="{FF2B5EF4-FFF2-40B4-BE49-F238E27FC236}">
                <a16:creationId xmlns:a16="http://schemas.microsoft.com/office/drawing/2014/main" id="{1F92BA12-6968-361C-84B7-68CC98799D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560" y="1869561"/>
            <a:ext cx="633917" cy="633917"/>
          </a:xfrm>
          <a:prstGeom prst="rect">
            <a:avLst/>
          </a:prstGeom>
        </p:spPr>
      </p:pic>
      <p:sp>
        <p:nvSpPr>
          <p:cNvPr id="50" name="TextBox 49">
            <a:extLst>
              <a:ext uri="{FF2B5EF4-FFF2-40B4-BE49-F238E27FC236}">
                <a16:creationId xmlns:a16="http://schemas.microsoft.com/office/drawing/2014/main" id="{F42C683D-B6AC-4A67-0DC5-E691AB709BD2}"/>
              </a:ext>
            </a:extLst>
          </p:cNvPr>
          <p:cNvSpPr txBox="1"/>
          <p:nvPr/>
        </p:nvSpPr>
        <p:spPr>
          <a:xfrm>
            <a:off x="797794" y="2186520"/>
            <a:ext cx="5053475" cy="369332"/>
          </a:xfrm>
          <a:prstGeom prst="rect">
            <a:avLst/>
          </a:prstGeom>
          <a:noFill/>
        </p:spPr>
        <p:txBody>
          <a:bodyPr wrap="square">
            <a:spAutoFit/>
          </a:bodyPr>
          <a:lstStyle/>
          <a:p>
            <a:r>
              <a:rPr lang="en-DE" sz="1800" dirty="0"/>
              <a:t>The Lakehouse – Medallion architecture</a:t>
            </a:r>
            <a:endParaRPr lang="en-DE" dirty="0"/>
          </a:p>
        </p:txBody>
      </p:sp>
      <p:pic>
        <p:nvPicPr>
          <p:cNvPr id="51" name="Picture 50">
            <a:extLst>
              <a:ext uri="{FF2B5EF4-FFF2-40B4-BE49-F238E27FC236}">
                <a16:creationId xmlns:a16="http://schemas.microsoft.com/office/drawing/2014/main" id="{BCC7CE45-31ED-9902-0F3F-53BE9E7A61E5}"/>
              </a:ext>
            </a:extLst>
          </p:cNvPr>
          <p:cNvPicPr>
            <a:picLocks noChangeAspect="1"/>
          </p:cNvPicPr>
          <p:nvPr/>
        </p:nvPicPr>
        <p:blipFill>
          <a:blip r:embed="rId8"/>
          <a:stretch>
            <a:fillRect/>
          </a:stretch>
        </p:blipFill>
        <p:spPr>
          <a:xfrm>
            <a:off x="1119078" y="4702251"/>
            <a:ext cx="1041980" cy="1119885"/>
          </a:xfrm>
          <a:prstGeom prst="rect">
            <a:avLst/>
          </a:prstGeom>
        </p:spPr>
      </p:pic>
      <p:pic>
        <p:nvPicPr>
          <p:cNvPr id="52" name="Picture 51">
            <a:extLst>
              <a:ext uri="{FF2B5EF4-FFF2-40B4-BE49-F238E27FC236}">
                <a16:creationId xmlns:a16="http://schemas.microsoft.com/office/drawing/2014/main" id="{25279BD0-0D7B-2430-DED8-8E2D45C95805}"/>
              </a:ext>
            </a:extLst>
          </p:cNvPr>
          <p:cNvPicPr>
            <a:picLocks noChangeAspect="1"/>
          </p:cNvPicPr>
          <p:nvPr/>
        </p:nvPicPr>
        <p:blipFill>
          <a:blip r:embed="rId8"/>
          <a:stretch>
            <a:fillRect/>
          </a:stretch>
        </p:blipFill>
        <p:spPr>
          <a:xfrm>
            <a:off x="4597654" y="4702251"/>
            <a:ext cx="1041980" cy="1119885"/>
          </a:xfrm>
          <a:prstGeom prst="rect">
            <a:avLst/>
          </a:prstGeom>
        </p:spPr>
      </p:pic>
      <p:pic>
        <p:nvPicPr>
          <p:cNvPr id="76" name="!!datascienceicon">
            <a:extLst>
              <a:ext uri="{FF2B5EF4-FFF2-40B4-BE49-F238E27FC236}">
                <a16:creationId xmlns:a16="http://schemas.microsoft.com/office/drawing/2014/main" id="{C71D3FA5-012A-E4F4-F7A3-5A676DFFF9FB}"/>
              </a:ext>
            </a:extLst>
          </p:cNvPr>
          <p:cNvPicPr>
            <a:picLocks noChangeAspect="1"/>
          </p:cNvPicPr>
          <p:nvPr/>
        </p:nvPicPr>
        <p:blipFill rotWithShape="1">
          <a:blip r:embed="rId9">
            <a:extLst>
              <a:ext uri="{28A0092B-C50C-407E-A947-70E740481C1C}">
                <a14:useLocalDpi xmlns:a14="http://schemas.microsoft.com/office/drawing/2010/main" val="0"/>
              </a:ext>
            </a:extLst>
          </a:blip>
          <a:srcRect l="-6889" b="-12271"/>
          <a:stretch/>
        </p:blipFill>
        <p:spPr>
          <a:xfrm>
            <a:off x="3450690" y="2633233"/>
            <a:ext cx="463239" cy="506703"/>
          </a:xfrm>
          <a:prstGeom prst="rect">
            <a:avLst/>
          </a:prstGeom>
          <a:ln w="10108" cap="flat">
            <a:noFill/>
            <a:prstDash val="solid"/>
            <a:miter/>
          </a:ln>
        </p:spPr>
      </p:pic>
      <p:sp>
        <p:nvSpPr>
          <p:cNvPr id="77" name="TextBox 76">
            <a:extLst>
              <a:ext uri="{FF2B5EF4-FFF2-40B4-BE49-F238E27FC236}">
                <a16:creationId xmlns:a16="http://schemas.microsoft.com/office/drawing/2014/main" id="{633F386D-48D7-DC36-DCC3-A3AD87F59F46}"/>
              </a:ext>
            </a:extLst>
          </p:cNvPr>
          <p:cNvSpPr txBox="1"/>
          <p:nvPr/>
        </p:nvSpPr>
        <p:spPr>
          <a:xfrm>
            <a:off x="3312016" y="3274482"/>
            <a:ext cx="74058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Science</a:t>
            </a:r>
          </a:p>
        </p:txBody>
      </p:sp>
      <p:pic>
        <p:nvPicPr>
          <p:cNvPr id="78" name="Graphic 77">
            <a:extLst>
              <a:ext uri="{FF2B5EF4-FFF2-40B4-BE49-F238E27FC236}">
                <a16:creationId xmlns:a16="http://schemas.microsoft.com/office/drawing/2014/main" id="{EA19A907-D0FD-3BE4-CFED-7BC7C66A12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8810" y="3955991"/>
            <a:ext cx="504844" cy="504844"/>
          </a:xfrm>
          <a:prstGeom prst="rect">
            <a:avLst/>
          </a:prstGeom>
        </p:spPr>
      </p:pic>
      <p:pic>
        <p:nvPicPr>
          <p:cNvPr id="79" name="Picture 78">
            <a:extLst>
              <a:ext uri="{FF2B5EF4-FFF2-40B4-BE49-F238E27FC236}">
                <a16:creationId xmlns:a16="http://schemas.microsoft.com/office/drawing/2014/main" id="{A726D7B6-9F1F-F49E-F7CB-88992DB57709}"/>
              </a:ext>
            </a:extLst>
          </p:cNvPr>
          <p:cNvPicPr>
            <a:picLocks noChangeAspect="1"/>
          </p:cNvPicPr>
          <p:nvPr/>
        </p:nvPicPr>
        <p:blipFill>
          <a:blip r:embed="rId8"/>
          <a:stretch>
            <a:fillRect/>
          </a:stretch>
        </p:blipFill>
        <p:spPr>
          <a:xfrm>
            <a:off x="3190242" y="4702250"/>
            <a:ext cx="1041980" cy="1119885"/>
          </a:xfrm>
          <a:prstGeom prst="rect">
            <a:avLst/>
          </a:prstGeom>
        </p:spPr>
      </p:pic>
    </p:spTree>
    <p:extLst>
      <p:ext uri="{BB962C8B-B14F-4D97-AF65-F5344CB8AC3E}">
        <p14:creationId xmlns:p14="http://schemas.microsoft.com/office/powerpoint/2010/main" val="3960942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a:xfrm>
            <a:off x="814388" y="388938"/>
            <a:ext cx="9692640" cy="1325562"/>
          </a:xfrm>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idx="1"/>
          </p:nvPr>
        </p:nvSpPr>
        <p:spPr>
          <a:xfrm>
            <a:off x="814388" y="1714500"/>
            <a:ext cx="8595360" cy="4351337"/>
          </a:xfrm>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Microsoft Fabric / Lakehouse </a:t>
            </a:r>
            <a:r>
              <a:rPr lang="en-US" sz="1400" dirty="0">
                <a:latin typeface="Consolas" panose="020B0609020204030204" pitchFamily="49" charset="0"/>
              </a:rPr>
              <a:t>(what’s that)</a:t>
            </a:r>
          </a:p>
          <a:p>
            <a:pPr marL="0" indent="0">
              <a:buNone/>
            </a:pPr>
            <a:r>
              <a:rPr lang="en-US" sz="2800" dirty="0">
                <a:latin typeface="Consolas" panose="020B0609020204030204" pitchFamily="49" charset="0"/>
              </a:rPr>
              <a:t>It’s not only tech, it’s also about people</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B43CC-4673-E8D7-0511-F0E45DBB9DCD}"/>
            </a:ext>
          </a:extLst>
        </p:cNvPr>
        <p:cNvGrpSpPr/>
        <p:nvPr/>
      </p:nvGrpSpPr>
      <p:grpSpPr>
        <a:xfrm>
          <a:off x="0" y="0"/>
          <a:ext cx="0" cy="0"/>
          <a:chOff x="0" y="0"/>
          <a:chExt cx="0" cy="0"/>
        </a:xfrm>
      </p:grpSpPr>
      <p:sp>
        <p:nvSpPr>
          <p:cNvPr id="2" name="TextBox 101">
            <a:extLst>
              <a:ext uri="{FF2B5EF4-FFF2-40B4-BE49-F238E27FC236}">
                <a16:creationId xmlns:a16="http://schemas.microsoft.com/office/drawing/2014/main" id="{F1251C80-726A-3A34-81ED-461EBAFE66C8}"/>
              </a:ext>
            </a:extLst>
          </p:cNvPr>
          <p:cNvSpPr txBox="1"/>
          <p:nvPr/>
        </p:nvSpPr>
        <p:spPr>
          <a:xfrm>
            <a:off x="6949479" y="1973685"/>
            <a:ext cx="4005034" cy="2707179"/>
          </a:xfrm>
          <a:prstGeom prst="rect">
            <a:avLst/>
          </a:prstGeom>
          <a:noFill/>
          <a:ln w="6350">
            <a:noFill/>
            <a:prstDash val="dash"/>
          </a:ln>
        </p:spPr>
        <p:txBody>
          <a:bodyPr wrap="square" lIns="0" tIns="0" rIns="0" bIns="0" rtlCol="0">
            <a:noAutofit/>
          </a:bodyPr>
          <a:lstStyle/>
          <a:p>
            <a:pPr lvl="1"/>
            <a:r>
              <a:rPr lang="en-US" sz="2000" dirty="0">
                <a:latin typeface="+mj-lt"/>
              </a:rPr>
              <a:t>Using </a:t>
            </a:r>
            <a:r>
              <a:rPr lang="en-US" sz="2000" b="1" dirty="0">
                <a:solidFill>
                  <a:srgbClr val="C00000"/>
                </a:solidFill>
                <a:latin typeface="+mj-lt"/>
              </a:rPr>
              <a:t>dedicated workspaces for different workloads </a:t>
            </a:r>
            <a:r>
              <a:rPr lang="en-US" sz="2000" dirty="0">
                <a:latin typeface="+mj-lt"/>
              </a:rPr>
              <a:t>helps us to keep our items separate between different workloads and, for this reason, safe from accidental harm. </a:t>
            </a:r>
          </a:p>
          <a:p>
            <a:pPr lvl="1"/>
            <a:endParaRPr lang="en-US" sz="2000" dirty="0">
              <a:latin typeface="+mj-lt"/>
            </a:endParaRPr>
          </a:p>
          <a:p>
            <a:pPr lvl="1"/>
            <a:r>
              <a:rPr lang="en-US" sz="2000" dirty="0">
                <a:latin typeface="+mj-lt"/>
              </a:rPr>
              <a:t>Next to that, it provides many more advantages, e.g. spreading workloads across capacities </a:t>
            </a:r>
          </a:p>
        </p:txBody>
      </p:sp>
      <p:sp>
        <p:nvSpPr>
          <p:cNvPr id="4" name="Rectangle 3">
            <a:extLst>
              <a:ext uri="{FF2B5EF4-FFF2-40B4-BE49-F238E27FC236}">
                <a16:creationId xmlns:a16="http://schemas.microsoft.com/office/drawing/2014/main" id="{9C1E18DE-35CC-9449-EC2C-7C830DA71C32}"/>
              </a:ext>
            </a:extLst>
          </p:cNvPr>
          <p:cNvSpPr/>
          <p:nvPr/>
        </p:nvSpPr>
        <p:spPr>
          <a:xfrm>
            <a:off x="293216" y="1973685"/>
            <a:ext cx="6836032" cy="236114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351"/>
          </a:p>
        </p:txBody>
      </p:sp>
      <p:pic>
        <p:nvPicPr>
          <p:cNvPr id="5" name="Graphic 4">
            <a:extLst>
              <a:ext uri="{FF2B5EF4-FFF2-40B4-BE49-F238E27FC236}">
                <a16:creationId xmlns:a16="http://schemas.microsoft.com/office/drawing/2014/main" id="{9E2764BC-3F82-430F-1F9D-40673F4B3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42" y="1672180"/>
            <a:ext cx="633917" cy="633917"/>
          </a:xfrm>
          <a:prstGeom prst="rect">
            <a:avLst/>
          </a:prstGeom>
        </p:spPr>
      </p:pic>
      <p:sp>
        <p:nvSpPr>
          <p:cNvPr id="6" name="TextBox 5">
            <a:extLst>
              <a:ext uri="{FF2B5EF4-FFF2-40B4-BE49-F238E27FC236}">
                <a16:creationId xmlns:a16="http://schemas.microsoft.com/office/drawing/2014/main" id="{6650379A-BA4B-EE4A-9029-70A2839FAB51}"/>
              </a:ext>
            </a:extLst>
          </p:cNvPr>
          <p:cNvSpPr txBox="1"/>
          <p:nvPr/>
        </p:nvSpPr>
        <p:spPr>
          <a:xfrm>
            <a:off x="761943" y="1983157"/>
            <a:ext cx="5708106" cy="400110"/>
          </a:xfrm>
          <a:prstGeom prst="rect">
            <a:avLst/>
          </a:prstGeom>
          <a:noFill/>
        </p:spPr>
        <p:txBody>
          <a:bodyPr wrap="square">
            <a:spAutoFit/>
          </a:bodyPr>
          <a:lstStyle/>
          <a:p>
            <a:r>
              <a:rPr lang="en-DE" sz="2000" dirty="0"/>
              <a:t>The Lakehouse – Medallion architecture</a:t>
            </a:r>
            <a:endParaRPr lang="en-DE" sz="1200" dirty="0"/>
          </a:p>
        </p:txBody>
      </p:sp>
      <p:pic>
        <p:nvPicPr>
          <p:cNvPr id="12" name="Picture 11">
            <a:extLst>
              <a:ext uri="{FF2B5EF4-FFF2-40B4-BE49-F238E27FC236}">
                <a16:creationId xmlns:a16="http://schemas.microsoft.com/office/drawing/2014/main" id="{403B2366-A44A-A702-EB70-8633FC5693DC}"/>
              </a:ext>
            </a:extLst>
          </p:cNvPr>
          <p:cNvPicPr>
            <a:picLocks noChangeAspect="1"/>
          </p:cNvPicPr>
          <p:nvPr/>
        </p:nvPicPr>
        <p:blipFill>
          <a:blip r:embed="rId4"/>
          <a:stretch>
            <a:fillRect/>
          </a:stretch>
        </p:blipFill>
        <p:spPr>
          <a:xfrm>
            <a:off x="3456639" y="4665360"/>
            <a:ext cx="1041980" cy="1119885"/>
          </a:xfrm>
          <a:prstGeom prst="rect">
            <a:avLst/>
          </a:prstGeom>
        </p:spPr>
      </p:pic>
      <p:grpSp>
        <p:nvGrpSpPr>
          <p:cNvPr id="13" name="Group 12">
            <a:extLst>
              <a:ext uri="{FF2B5EF4-FFF2-40B4-BE49-F238E27FC236}">
                <a16:creationId xmlns:a16="http://schemas.microsoft.com/office/drawing/2014/main" id="{DAB602F2-A12E-A7BC-11FA-89DAF89BA4D7}"/>
              </a:ext>
            </a:extLst>
          </p:cNvPr>
          <p:cNvGrpSpPr/>
          <p:nvPr/>
        </p:nvGrpSpPr>
        <p:grpSpPr>
          <a:xfrm>
            <a:off x="723632" y="2558492"/>
            <a:ext cx="1338275" cy="1902345"/>
            <a:chOff x="723632" y="2558490"/>
            <a:chExt cx="1338274" cy="1902345"/>
          </a:xfrm>
        </p:grpSpPr>
        <p:sp>
          <p:nvSpPr>
            <p:cNvPr id="14" name="TextBox 13">
              <a:extLst>
                <a:ext uri="{FF2B5EF4-FFF2-40B4-BE49-F238E27FC236}">
                  <a16:creationId xmlns:a16="http://schemas.microsoft.com/office/drawing/2014/main" id="{D20F6152-7541-647B-DC1D-DB24C11C85C0}"/>
                </a:ext>
              </a:extLst>
            </p:cNvPr>
            <p:cNvSpPr txBox="1"/>
            <p:nvPr/>
          </p:nvSpPr>
          <p:spPr>
            <a:xfrm>
              <a:off x="723632" y="2558490"/>
              <a:ext cx="1338274" cy="400110"/>
            </a:xfrm>
            <a:prstGeom prst="rect">
              <a:avLst/>
            </a:prstGeom>
            <a:noFill/>
          </p:spPr>
          <p:txBody>
            <a:bodyPr wrap="square" rtlCol="0">
              <a:spAutoFit/>
            </a:bodyPr>
            <a:lstStyle/>
            <a:p>
              <a:pPr algn="ctr"/>
              <a:r>
                <a:rPr lang="en-DE" sz="1000" dirty="0"/>
                <a:t>Bronze</a:t>
              </a:r>
              <a:br>
                <a:rPr lang="en-DE" sz="1000" dirty="0"/>
              </a:br>
              <a:r>
                <a:rPr lang="en-DE" sz="1000" dirty="0"/>
                <a:t>(Landing Zone)</a:t>
              </a:r>
            </a:p>
          </p:txBody>
        </p:sp>
        <p:grpSp>
          <p:nvGrpSpPr>
            <p:cNvPr id="15" name="Group 14">
              <a:extLst>
                <a:ext uri="{FF2B5EF4-FFF2-40B4-BE49-F238E27FC236}">
                  <a16:creationId xmlns:a16="http://schemas.microsoft.com/office/drawing/2014/main" id="{B8925B3E-1A88-B460-2155-2B63E109B52B}"/>
                </a:ext>
              </a:extLst>
            </p:cNvPr>
            <p:cNvGrpSpPr/>
            <p:nvPr/>
          </p:nvGrpSpPr>
          <p:grpSpPr>
            <a:xfrm>
              <a:off x="858380" y="3113183"/>
              <a:ext cx="1068779" cy="798693"/>
              <a:chOff x="2441569" y="3730313"/>
              <a:chExt cx="1068779" cy="798693"/>
            </a:xfrm>
          </p:grpSpPr>
          <p:sp>
            <p:nvSpPr>
              <p:cNvPr id="17" name="Can 16">
                <a:extLst>
                  <a:ext uri="{FF2B5EF4-FFF2-40B4-BE49-F238E27FC236}">
                    <a16:creationId xmlns:a16="http://schemas.microsoft.com/office/drawing/2014/main" id="{94B133E0-884E-C919-8C3F-215FDF04E5C4}"/>
                  </a:ext>
                </a:extLst>
              </p:cNvPr>
              <p:cNvSpPr/>
              <p:nvPr/>
            </p:nvSpPr>
            <p:spPr>
              <a:xfrm>
                <a:off x="2441569" y="3730313"/>
                <a:ext cx="1068779" cy="798693"/>
              </a:xfrm>
              <a:prstGeom prst="can">
                <a:avLst/>
              </a:prstGeom>
              <a:solidFill>
                <a:srgbClr val="B08D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351"/>
              </a:p>
            </p:txBody>
          </p:sp>
          <p:pic>
            <p:nvPicPr>
              <p:cNvPr id="18" name="Picture 17" descr="A blue triangle with a blue grid&#10;&#10;Description automatically generated with medium confidence">
                <a:extLst>
                  <a:ext uri="{FF2B5EF4-FFF2-40B4-BE49-F238E27FC236}">
                    <a16:creationId xmlns:a16="http://schemas.microsoft.com/office/drawing/2014/main" id="{F8CBAD30-6F8D-D7C8-68EF-E9DD4B8F74FD}"/>
                  </a:ext>
                </a:extLst>
              </p:cNvPr>
              <p:cNvPicPr>
                <a:picLocks noChangeAspect="1"/>
              </p:cNvPicPr>
              <p:nvPr/>
            </p:nvPicPr>
            <p:blipFill>
              <a:blip r:embed="rId5"/>
              <a:stretch>
                <a:fillRect/>
              </a:stretch>
            </p:blipFill>
            <p:spPr>
              <a:xfrm>
                <a:off x="2751966" y="4062559"/>
                <a:ext cx="447985" cy="324602"/>
              </a:xfrm>
              <a:prstGeom prst="rect">
                <a:avLst/>
              </a:prstGeom>
            </p:spPr>
          </p:pic>
        </p:grpSp>
        <p:pic>
          <p:nvPicPr>
            <p:cNvPr id="16" name="Graphic 15">
              <a:extLst>
                <a:ext uri="{FF2B5EF4-FFF2-40B4-BE49-F238E27FC236}">
                  <a16:creationId xmlns:a16="http://schemas.microsoft.com/office/drawing/2014/main" id="{7A094825-6904-846B-C7BC-3BEF516523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0347" y="3955991"/>
              <a:ext cx="504844" cy="504844"/>
            </a:xfrm>
            <a:prstGeom prst="rect">
              <a:avLst/>
            </a:prstGeom>
          </p:spPr>
        </p:pic>
      </p:grpSp>
      <p:grpSp>
        <p:nvGrpSpPr>
          <p:cNvPr id="19" name="Group 18">
            <a:extLst>
              <a:ext uri="{FF2B5EF4-FFF2-40B4-BE49-F238E27FC236}">
                <a16:creationId xmlns:a16="http://schemas.microsoft.com/office/drawing/2014/main" id="{F330F2FB-37A0-7CE0-96A4-2C4411102A98}"/>
              </a:ext>
            </a:extLst>
          </p:cNvPr>
          <p:cNvGrpSpPr/>
          <p:nvPr/>
        </p:nvGrpSpPr>
        <p:grpSpPr>
          <a:xfrm>
            <a:off x="1996903" y="2558492"/>
            <a:ext cx="1338275" cy="1902345"/>
            <a:chOff x="1996903" y="2558490"/>
            <a:chExt cx="1338274" cy="1902345"/>
          </a:xfrm>
        </p:grpSpPr>
        <p:sp>
          <p:nvSpPr>
            <p:cNvPr id="20" name="TextBox 19">
              <a:extLst>
                <a:ext uri="{FF2B5EF4-FFF2-40B4-BE49-F238E27FC236}">
                  <a16:creationId xmlns:a16="http://schemas.microsoft.com/office/drawing/2014/main" id="{A76F9622-2AD8-09E3-9E17-FCB58C5DA588}"/>
                </a:ext>
              </a:extLst>
            </p:cNvPr>
            <p:cNvSpPr txBox="1"/>
            <p:nvPr/>
          </p:nvSpPr>
          <p:spPr>
            <a:xfrm>
              <a:off x="1996903" y="2558490"/>
              <a:ext cx="1338274" cy="246221"/>
            </a:xfrm>
            <a:prstGeom prst="rect">
              <a:avLst/>
            </a:prstGeom>
            <a:noFill/>
          </p:spPr>
          <p:txBody>
            <a:bodyPr wrap="square" rtlCol="0">
              <a:spAutoFit/>
            </a:bodyPr>
            <a:lstStyle/>
            <a:p>
              <a:pPr algn="ctr"/>
              <a:r>
                <a:rPr lang="en-DE" sz="1000" dirty="0"/>
                <a:t>Silver</a:t>
              </a:r>
            </a:p>
          </p:txBody>
        </p:sp>
        <p:grpSp>
          <p:nvGrpSpPr>
            <p:cNvPr id="21" name="Group 20">
              <a:extLst>
                <a:ext uri="{FF2B5EF4-FFF2-40B4-BE49-F238E27FC236}">
                  <a16:creationId xmlns:a16="http://schemas.microsoft.com/office/drawing/2014/main" id="{699A8D54-8A57-BB5E-5085-6F9C9C031943}"/>
                </a:ext>
              </a:extLst>
            </p:cNvPr>
            <p:cNvGrpSpPr/>
            <p:nvPr/>
          </p:nvGrpSpPr>
          <p:grpSpPr>
            <a:xfrm>
              <a:off x="2131651" y="3113183"/>
              <a:ext cx="1068779" cy="798693"/>
              <a:chOff x="3714840" y="3730313"/>
              <a:chExt cx="1068779" cy="798693"/>
            </a:xfrm>
          </p:grpSpPr>
          <p:sp>
            <p:nvSpPr>
              <p:cNvPr id="23" name="Can 22">
                <a:extLst>
                  <a:ext uri="{FF2B5EF4-FFF2-40B4-BE49-F238E27FC236}">
                    <a16:creationId xmlns:a16="http://schemas.microsoft.com/office/drawing/2014/main" id="{4244B3AC-B42C-FB66-033B-E990FEB04984}"/>
                  </a:ext>
                </a:extLst>
              </p:cNvPr>
              <p:cNvSpPr/>
              <p:nvPr/>
            </p:nvSpPr>
            <p:spPr>
              <a:xfrm>
                <a:off x="3714840" y="3730313"/>
                <a:ext cx="1068779" cy="798693"/>
              </a:xfrm>
              <a:prstGeom prst="can">
                <a:avLst/>
              </a:prstGeom>
              <a:solidFill>
                <a:srgbClr val="C0C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351"/>
              </a:p>
            </p:txBody>
          </p:sp>
          <p:pic>
            <p:nvPicPr>
              <p:cNvPr id="24" name="Picture 23" descr="A blue triangle with a blue grid&#10;&#10;Description automatically generated with medium confidence">
                <a:extLst>
                  <a:ext uri="{FF2B5EF4-FFF2-40B4-BE49-F238E27FC236}">
                    <a16:creationId xmlns:a16="http://schemas.microsoft.com/office/drawing/2014/main" id="{E2A1D29C-1F8B-44F1-FC3C-6F17744437EF}"/>
                  </a:ext>
                </a:extLst>
              </p:cNvPr>
              <p:cNvPicPr>
                <a:picLocks noChangeAspect="1"/>
              </p:cNvPicPr>
              <p:nvPr/>
            </p:nvPicPr>
            <p:blipFill>
              <a:blip r:embed="rId5"/>
              <a:stretch>
                <a:fillRect/>
              </a:stretch>
            </p:blipFill>
            <p:spPr>
              <a:xfrm>
                <a:off x="4025237" y="4063325"/>
                <a:ext cx="447985" cy="324602"/>
              </a:xfrm>
              <a:prstGeom prst="rect">
                <a:avLst/>
              </a:prstGeom>
            </p:spPr>
          </p:pic>
        </p:grpSp>
        <p:pic>
          <p:nvPicPr>
            <p:cNvPr id="22" name="Graphic 21">
              <a:extLst>
                <a:ext uri="{FF2B5EF4-FFF2-40B4-BE49-F238E27FC236}">
                  <a16:creationId xmlns:a16="http://schemas.microsoft.com/office/drawing/2014/main" id="{C04ACDEE-6531-D903-08EA-6A7D4747B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3618" y="3955991"/>
              <a:ext cx="504844" cy="504844"/>
            </a:xfrm>
            <a:prstGeom prst="rect">
              <a:avLst/>
            </a:prstGeom>
          </p:spPr>
        </p:pic>
      </p:grpSp>
      <p:pic>
        <p:nvPicPr>
          <p:cNvPr id="28" name="Picture 27" descr="A blue and black logo&#10;&#10;Description automatically generated">
            <a:extLst>
              <a:ext uri="{FF2B5EF4-FFF2-40B4-BE49-F238E27FC236}">
                <a16:creationId xmlns:a16="http://schemas.microsoft.com/office/drawing/2014/main" id="{9D50E258-00CD-997B-3C64-26C16C5C4663}"/>
              </a:ext>
            </a:extLst>
          </p:cNvPr>
          <p:cNvPicPr>
            <a:picLocks noChangeAspect="1"/>
          </p:cNvPicPr>
          <p:nvPr/>
        </p:nvPicPr>
        <p:blipFill>
          <a:blip r:embed="rId8"/>
          <a:stretch>
            <a:fillRect/>
          </a:stretch>
        </p:blipFill>
        <p:spPr>
          <a:xfrm>
            <a:off x="1788343" y="4127151"/>
            <a:ext cx="482124" cy="483067"/>
          </a:xfrm>
          <a:prstGeom prst="rect">
            <a:avLst/>
          </a:prstGeom>
        </p:spPr>
      </p:pic>
      <p:pic>
        <p:nvPicPr>
          <p:cNvPr id="30" name="Graphic 29">
            <a:extLst>
              <a:ext uri="{FF2B5EF4-FFF2-40B4-BE49-F238E27FC236}">
                <a16:creationId xmlns:a16="http://schemas.microsoft.com/office/drawing/2014/main" id="{87F39A24-8436-A23C-74E7-58356E091F5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53" r="-2453"/>
          <a:stretch/>
        </p:blipFill>
        <p:spPr>
          <a:xfrm>
            <a:off x="81458" y="3168430"/>
            <a:ext cx="581173" cy="553999"/>
          </a:xfrm>
          <a:prstGeom prst="rect">
            <a:avLst/>
          </a:prstGeom>
        </p:spPr>
      </p:pic>
      <p:grpSp>
        <p:nvGrpSpPr>
          <p:cNvPr id="33" name="Group 32">
            <a:extLst>
              <a:ext uri="{FF2B5EF4-FFF2-40B4-BE49-F238E27FC236}">
                <a16:creationId xmlns:a16="http://schemas.microsoft.com/office/drawing/2014/main" id="{51D65B10-BDAA-D20E-5E1D-585802AC8EB4}"/>
              </a:ext>
            </a:extLst>
          </p:cNvPr>
          <p:cNvGrpSpPr/>
          <p:nvPr/>
        </p:nvGrpSpPr>
        <p:grpSpPr>
          <a:xfrm>
            <a:off x="3308491" y="2554097"/>
            <a:ext cx="1338275" cy="1906739"/>
            <a:chOff x="4835485" y="2554096"/>
            <a:chExt cx="1338274" cy="1906739"/>
          </a:xfrm>
        </p:grpSpPr>
        <p:sp>
          <p:nvSpPr>
            <p:cNvPr id="37" name="TextBox 36">
              <a:extLst>
                <a:ext uri="{FF2B5EF4-FFF2-40B4-BE49-F238E27FC236}">
                  <a16:creationId xmlns:a16="http://schemas.microsoft.com/office/drawing/2014/main" id="{D1A5C707-9C90-C72E-7F7E-66B6E8D978EC}"/>
                </a:ext>
              </a:extLst>
            </p:cNvPr>
            <p:cNvSpPr txBox="1"/>
            <p:nvPr/>
          </p:nvSpPr>
          <p:spPr>
            <a:xfrm>
              <a:off x="4835485" y="2554096"/>
              <a:ext cx="1338274" cy="553998"/>
            </a:xfrm>
            <a:prstGeom prst="rect">
              <a:avLst/>
            </a:prstGeom>
            <a:noFill/>
          </p:spPr>
          <p:txBody>
            <a:bodyPr wrap="square" rtlCol="0">
              <a:spAutoFit/>
            </a:bodyPr>
            <a:lstStyle/>
            <a:p>
              <a:pPr algn="ctr"/>
              <a:r>
                <a:rPr lang="en-DE" sz="1000" dirty="0"/>
                <a:t>Gold</a:t>
              </a:r>
              <a:br>
                <a:rPr lang="en-DE" sz="1000" dirty="0"/>
              </a:br>
              <a:r>
                <a:rPr lang="en-DE" sz="1000" dirty="0"/>
                <a:t>(Business level aggregates)</a:t>
              </a:r>
            </a:p>
          </p:txBody>
        </p:sp>
        <p:grpSp>
          <p:nvGrpSpPr>
            <p:cNvPr id="38" name="Group 37">
              <a:extLst>
                <a:ext uri="{FF2B5EF4-FFF2-40B4-BE49-F238E27FC236}">
                  <a16:creationId xmlns:a16="http://schemas.microsoft.com/office/drawing/2014/main" id="{BAB96F46-DC66-B127-9688-09E63C4D7697}"/>
                </a:ext>
              </a:extLst>
            </p:cNvPr>
            <p:cNvGrpSpPr/>
            <p:nvPr/>
          </p:nvGrpSpPr>
          <p:grpSpPr>
            <a:xfrm>
              <a:off x="4970233" y="3108789"/>
              <a:ext cx="1068779" cy="798693"/>
              <a:chOff x="4996447" y="3725919"/>
              <a:chExt cx="1068779" cy="798693"/>
            </a:xfrm>
          </p:grpSpPr>
          <p:sp>
            <p:nvSpPr>
              <p:cNvPr id="40" name="Can 39">
                <a:extLst>
                  <a:ext uri="{FF2B5EF4-FFF2-40B4-BE49-F238E27FC236}">
                    <a16:creationId xmlns:a16="http://schemas.microsoft.com/office/drawing/2014/main" id="{12CCD2C7-F361-F7B0-CD38-875EB07D13B6}"/>
                  </a:ext>
                </a:extLst>
              </p:cNvPr>
              <p:cNvSpPr/>
              <p:nvPr/>
            </p:nvSpPr>
            <p:spPr>
              <a:xfrm>
                <a:off x="4996447" y="3725919"/>
                <a:ext cx="1068779" cy="798693"/>
              </a:xfrm>
              <a:prstGeom prst="can">
                <a:avLst/>
              </a:prstGeom>
              <a:solidFill>
                <a:srgbClr val="FFD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351" dirty="0"/>
              </a:p>
            </p:txBody>
          </p:sp>
          <p:pic>
            <p:nvPicPr>
              <p:cNvPr id="41" name="Picture 40" descr="A blue triangle with a blue grid&#10;&#10;Description automatically generated with medium confidence">
                <a:extLst>
                  <a:ext uri="{FF2B5EF4-FFF2-40B4-BE49-F238E27FC236}">
                    <a16:creationId xmlns:a16="http://schemas.microsoft.com/office/drawing/2014/main" id="{89FA8987-FB46-043E-020F-638653E3F3CF}"/>
                  </a:ext>
                </a:extLst>
              </p:cNvPr>
              <p:cNvPicPr>
                <a:picLocks noChangeAspect="1"/>
              </p:cNvPicPr>
              <p:nvPr/>
            </p:nvPicPr>
            <p:blipFill>
              <a:blip r:embed="rId5"/>
              <a:stretch>
                <a:fillRect/>
              </a:stretch>
            </p:blipFill>
            <p:spPr>
              <a:xfrm>
                <a:off x="5306844" y="4062559"/>
                <a:ext cx="447985" cy="324602"/>
              </a:xfrm>
              <a:prstGeom prst="rect">
                <a:avLst/>
              </a:prstGeom>
            </p:spPr>
          </p:pic>
        </p:grpSp>
        <p:pic>
          <p:nvPicPr>
            <p:cNvPr id="39" name="Graphic 38">
              <a:extLst>
                <a:ext uri="{FF2B5EF4-FFF2-40B4-BE49-F238E27FC236}">
                  <a16:creationId xmlns:a16="http://schemas.microsoft.com/office/drawing/2014/main" id="{B5D19407-0290-C548-2CEA-016F949C5E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52200" y="3955991"/>
              <a:ext cx="504844" cy="504844"/>
            </a:xfrm>
            <a:prstGeom prst="rect">
              <a:avLst/>
            </a:prstGeom>
          </p:spPr>
        </p:pic>
      </p:grpSp>
      <p:grpSp>
        <p:nvGrpSpPr>
          <p:cNvPr id="42" name="Group 41">
            <a:extLst>
              <a:ext uri="{FF2B5EF4-FFF2-40B4-BE49-F238E27FC236}">
                <a16:creationId xmlns:a16="http://schemas.microsoft.com/office/drawing/2014/main" id="{580EBCAB-72A9-D118-F15E-9A969102265D}"/>
              </a:ext>
            </a:extLst>
          </p:cNvPr>
          <p:cNvGrpSpPr/>
          <p:nvPr/>
        </p:nvGrpSpPr>
        <p:grpSpPr>
          <a:xfrm>
            <a:off x="4991448" y="2633234"/>
            <a:ext cx="2010115" cy="1839292"/>
            <a:chOff x="5152087" y="2633233"/>
            <a:chExt cx="2010115" cy="1839292"/>
          </a:xfrm>
        </p:grpSpPr>
        <p:grpSp>
          <p:nvGrpSpPr>
            <p:cNvPr id="8" name="Group 7">
              <a:extLst>
                <a:ext uri="{FF2B5EF4-FFF2-40B4-BE49-F238E27FC236}">
                  <a16:creationId xmlns:a16="http://schemas.microsoft.com/office/drawing/2014/main" id="{617EEB45-CCF0-209F-4A03-13E015A636D5}"/>
                </a:ext>
              </a:extLst>
            </p:cNvPr>
            <p:cNvGrpSpPr/>
            <p:nvPr/>
          </p:nvGrpSpPr>
          <p:grpSpPr>
            <a:xfrm>
              <a:off x="5152087" y="2633233"/>
              <a:ext cx="997774" cy="1827602"/>
              <a:chOff x="3540259" y="2633233"/>
              <a:chExt cx="997774" cy="1827602"/>
            </a:xfrm>
          </p:grpSpPr>
          <p:pic>
            <p:nvPicPr>
              <p:cNvPr id="9" name="!!datascienceicon">
                <a:extLst>
                  <a:ext uri="{FF2B5EF4-FFF2-40B4-BE49-F238E27FC236}">
                    <a16:creationId xmlns:a16="http://schemas.microsoft.com/office/drawing/2014/main" id="{C9BF32F3-D2A7-80D1-F0AA-AF8F688A4FFB}"/>
                  </a:ext>
                </a:extLst>
              </p:cNvPr>
              <p:cNvPicPr>
                <a:picLocks noChangeAspect="1"/>
              </p:cNvPicPr>
              <p:nvPr/>
            </p:nvPicPr>
            <p:blipFill rotWithShape="1">
              <a:blip r:embed="rId11">
                <a:extLst>
                  <a:ext uri="{28A0092B-C50C-407E-A947-70E740481C1C}">
                    <a14:useLocalDpi xmlns:a14="http://schemas.microsoft.com/office/drawing/2010/main" val="0"/>
                  </a:ext>
                </a:extLst>
              </a:blip>
              <a:srcRect l="-6889" b="-12271"/>
              <a:stretch/>
            </p:blipFill>
            <p:spPr>
              <a:xfrm>
                <a:off x="3807525" y="2633233"/>
                <a:ext cx="463239" cy="506703"/>
              </a:xfrm>
              <a:prstGeom prst="rect">
                <a:avLst/>
              </a:prstGeom>
              <a:ln w="10108" cap="flat">
                <a:noFill/>
                <a:prstDash val="solid"/>
                <a:miter/>
              </a:ln>
            </p:spPr>
          </p:pic>
          <p:sp>
            <p:nvSpPr>
              <p:cNvPr id="10" name="TextBox 9">
                <a:extLst>
                  <a:ext uri="{FF2B5EF4-FFF2-40B4-BE49-F238E27FC236}">
                    <a16:creationId xmlns:a16="http://schemas.microsoft.com/office/drawing/2014/main" id="{3F10330E-8A83-B22B-157C-7A24DD8F1915}"/>
                  </a:ext>
                </a:extLst>
              </p:cNvPr>
              <p:cNvSpPr txBox="1"/>
              <p:nvPr/>
            </p:nvSpPr>
            <p:spPr>
              <a:xfrm>
                <a:off x="3540259" y="3274482"/>
                <a:ext cx="997774" cy="738664"/>
              </a:xfrm>
              <a:prstGeom prst="rect">
                <a:avLst/>
              </a:prstGeom>
              <a:noFill/>
            </p:spPr>
            <p:txBody>
              <a:bodyPr wrap="none" lIns="0" tIns="0" rIns="0" bIns="0">
                <a:spAutoFit/>
              </a:bodyPr>
              <a:lstStyle/>
              <a:p>
                <a:pPr algn="ctr">
                  <a:defRPr/>
                </a:pPr>
                <a:r>
                  <a:rPr lang="en-US" sz="2400" b="1" kern="1000" spc="-51" dirty="0">
                    <a:solidFill>
                      <a:srgbClr val="000000"/>
                    </a:solidFill>
                    <a:latin typeface="Segoe UI Semibold"/>
                  </a:rPr>
                  <a:t>Data</a:t>
                </a:r>
              </a:p>
              <a:p>
                <a:pPr algn="ctr">
                  <a:defRPr/>
                </a:pPr>
                <a:r>
                  <a:rPr lang="en-US" sz="2400" b="1" kern="1000" spc="-51" dirty="0">
                    <a:solidFill>
                      <a:srgbClr val="000000"/>
                    </a:solidFill>
                    <a:latin typeface="Segoe UI Semibold"/>
                  </a:rPr>
                  <a:t>Science</a:t>
                </a:r>
              </a:p>
            </p:txBody>
          </p:sp>
          <p:pic>
            <p:nvPicPr>
              <p:cNvPr id="11" name="Graphic 10">
                <a:extLst>
                  <a:ext uri="{FF2B5EF4-FFF2-40B4-BE49-F238E27FC236}">
                    <a16:creationId xmlns:a16="http://schemas.microsoft.com/office/drawing/2014/main" id="{327AF29B-613C-BC26-3864-49D50E3BB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6722" y="3955991"/>
                <a:ext cx="504844" cy="504844"/>
              </a:xfrm>
              <a:prstGeom prst="rect">
                <a:avLst/>
              </a:prstGeom>
            </p:spPr>
          </p:pic>
        </p:grpSp>
        <p:grpSp>
          <p:nvGrpSpPr>
            <p:cNvPr id="34" name="Group 33">
              <a:extLst>
                <a:ext uri="{FF2B5EF4-FFF2-40B4-BE49-F238E27FC236}">
                  <a16:creationId xmlns:a16="http://schemas.microsoft.com/office/drawing/2014/main" id="{E26D7C9D-04C1-D5BD-2B23-F7032AA679D3}"/>
                </a:ext>
              </a:extLst>
            </p:cNvPr>
            <p:cNvGrpSpPr/>
            <p:nvPr/>
          </p:nvGrpSpPr>
          <p:grpSpPr>
            <a:xfrm>
              <a:off x="6272621" y="3021436"/>
              <a:ext cx="889581" cy="1451089"/>
              <a:chOff x="6272621" y="3021436"/>
              <a:chExt cx="889581" cy="1451089"/>
            </a:xfrm>
          </p:grpSpPr>
          <p:pic>
            <p:nvPicPr>
              <p:cNvPr id="35" name="Graphic 34">
                <a:extLst>
                  <a:ext uri="{FF2B5EF4-FFF2-40B4-BE49-F238E27FC236}">
                    <a16:creationId xmlns:a16="http://schemas.microsoft.com/office/drawing/2014/main" id="{54930781-39AF-1B0E-66F9-F6C914B28184}"/>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6272621" y="3021436"/>
                <a:ext cx="889581" cy="847985"/>
              </a:xfrm>
              <a:prstGeom prst="rect">
                <a:avLst/>
              </a:prstGeom>
            </p:spPr>
          </p:pic>
          <p:pic>
            <p:nvPicPr>
              <p:cNvPr id="36" name="Graphic 35">
                <a:extLst>
                  <a:ext uri="{FF2B5EF4-FFF2-40B4-BE49-F238E27FC236}">
                    <a16:creationId xmlns:a16="http://schemas.microsoft.com/office/drawing/2014/main" id="{E5CE3306-A220-5C23-7E3D-DC9C113A63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64989" y="3967681"/>
                <a:ext cx="504844" cy="504844"/>
              </a:xfrm>
              <a:prstGeom prst="rect">
                <a:avLst/>
              </a:prstGeom>
            </p:spPr>
          </p:pic>
        </p:grpSp>
      </p:grpSp>
      <p:pic>
        <p:nvPicPr>
          <p:cNvPr id="43" name="Picture 42" descr="A blue and black logo&#10;&#10;Description automatically generated">
            <a:extLst>
              <a:ext uri="{FF2B5EF4-FFF2-40B4-BE49-F238E27FC236}">
                <a16:creationId xmlns:a16="http://schemas.microsoft.com/office/drawing/2014/main" id="{3917150D-299E-9C9E-A9CB-0C7ADD5388F3}"/>
              </a:ext>
            </a:extLst>
          </p:cNvPr>
          <p:cNvPicPr>
            <a:picLocks noChangeAspect="1"/>
          </p:cNvPicPr>
          <p:nvPr/>
        </p:nvPicPr>
        <p:blipFill>
          <a:blip r:embed="rId8"/>
          <a:stretch>
            <a:fillRect/>
          </a:stretch>
        </p:blipFill>
        <p:spPr>
          <a:xfrm>
            <a:off x="3094115" y="4127151"/>
            <a:ext cx="482124" cy="483067"/>
          </a:xfrm>
          <a:prstGeom prst="rect">
            <a:avLst/>
          </a:prstGeom>
        </p:spPr>
      </p:pic>
      <p:pic>
        <p:nvPicPr>
          <p:cNvPr id="44" name="Picture 43">
            <a:extLst>
              <a:ext uri="{FF2B5EF4-FFF2-40B4-BE49-F238E27FC236}">
                <a16:creationId xmlns:a16="http://schemas.microsoft.com/office/drawing/2014/main" id="{B384EF06-F65E-34F4-F933-292D6E0B7201}"/>
              </a:ext>
            </a:extLst>
          </p:cNvPr>
          <p:cNvPicPr>
            <a:picLocks noChangeAspect="1"/>
          </p:cNvPicPr>
          <p:nvPr/>
        </p:nvPicPr>
        <p:blipFill>
          <a:blip r:embed="rId4"/>
          <a:stretch>
            <a:fillRect/>
          </a:stretch>
        </p:blipFill>
        <p:spPr>
          <a:xfrm>
            <a:off x="1475914" y="4654490"/>
            <a:ext cx="1041980" cy="1119885"/>
          </a:xfrm>
          <a:prstGeom prst="rect">
            <a:avLst/>
          </a:prstGeom>
        </p:spPr>
      </p:pic>
      <p:pic>
        <p:nvPicPr>
          <p:cNvPr id="45" name="Picture 44">
            <a:extLst>
              <a:ext uri="{FF2B5EF4-FFF2-40B4-BE49-F238E27FC236}">
                <a16:creationId xmlns:a16="http://schemas.microsoft.com/office/drawing/2014/main" id="{DDFBB991-1220-F415-0335-90F94ED9B644}"/>
              </a:ext>
            </a:extLst>
          </p:cNvPr>
          <p:cNvPicPr>
            <a:picLocks noChangeAspect="1"/>
          </p:cNvPicPr>
          <p:nvPr/>
        </p:nvPicPr>
        <p:blipFill>
          <a:blip r:embed="rId4"/>
          <a:stretch>
            <a:fillRect/>
          </a:stretch>
        </p:blipFill>
        <p:spPr>
          <a:xfrm>
            <a:off x="5492135" y="4654490"/>
            <a:ext cx="1041980" cy="1119885"/>
          </a:xfrm>
          <a:prstGeom prst="rect">
            <a:avLst/>
          </a:prstGeom>
        </p:spPr>
      </p:pic>
      <p:sp>
        <p:nvSpPr>
          <p:cNvPr id="25" name="Title 24">
            <a:extLst>
              <a:ext uri="{FF2B5EF4-FFF2-40B4-BE49-F238E27FC236}">
                <a16:creationId xmlns:a16="http://schemas.microsoft.com/office/drawing/2014/main" id="{C574C530-EF51-88B4-45AF-42E7E4B5F7C4}"/>
              </a:ext>
            </a:extLst>
          </p:cNvPr>
          <p:cNvSpPr>
            <a:spLocks noGrp="1"/>
          </p:cNvSpPr>
          <p:nvPr>
            <p:ph type="title"/>
          </p:nvPr>
        </p:nvSpPr>
        <p:spPr>
          <a:xfrm>
            <a:off x="803275" y="365760"/>
            <a:ext cx="10151237" cy="1325562"/>
          </a:xfrm>
        </p:spPr>
        <p:txBody>
          <a:bodyPr anchor="t"/>
          <a:lstStyle/>
          <a:p>
            <a:r>
              <a:rPr lang="en-DE" dirty="0"/>
              <a:t>Our team is growing</a:t>
            </a:r>
          </a:p>
        </p:txBody>
      </p:sp>
    </p:spTree>
    <p:extLst>
      <p:ext uri="{BB962C8B-B14F-4D97-AF65-F5344CB8AC3E}">
        <p14:creationId xmlns:p14="http://schemas.microsoft.com/office/powerpoint/2010/main" val="128350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xes On Rack In Warehouse">
            <a:extLst>
              <a:ext uri="{FF2B5EF4-FFF2-40B4-BE49-F238E27FC236}">
                <a16:creationId xmlns:a16="http://schemas.microsoft.com/office/drawing/2014/main" id="{96EFBD00-2806-8088-3B1C-BEC84D9A4F23}"/>
              </a:ext>
            </a:extLst>
          </p:cNvPr>
          <p:cNvPicPr>
            <a:picLocks noChangeAspect="1"/>
          </p:cNvPicPr>
          <p:nvPr/>
        </p:nvPicPr>
        <p:blipFill rotWithShape="1">
          <a:blip r:embed="rId2">
            <a:alphaModFix amt="40000"/>
          </a:blip>
          <a:srcRect t="4349" b="11382"/>
          <a:stretch/>
        </p:blipFill>
        <p:spPr>
          <a:xfrm>
            <a:off x="20" y="-2"/>
            <a:ext cx="12191980" cy="6858000"/>
          </a:xfrm>
          <a:prstGeom prst="rect">
            <a:avLst/>
          </a:prstGeom>
        </p:spPr>
      </p:pic>
      <p:sp>
        <p:nvSpPr>
          <p:cNvPr id="2" name="Title 1">
            <a:extLst>
              <a:ext uri="{FF2B5EF4-FFF2-40B4-BE49-F238E27FC236}">
                <a16:creationId xmlns:a16="http://schemas.microsoft.com/office/drawing/2014/main" id="{ACEA20A5-3086-99BA-0466-680A5AF06DCC}"/>
              </a:ext>
            </a:extLst>
          </p:cNvPr>
          <p:cNvSpPr>
            <a:spLocks noGrp="1"/>
          </p:cNvSpPr>
          <p:nvPr>
            <p:ph type="title"/>
          </p:nvPr>
        </p:nvSpPr>
        <p:spPr>
          <a:xfrm>
            <a:off x="1261872" y="758952"/>
            <a:ext cx="9418320" cy="4041648"/>
          </a:xfrm>
        </p:spPr>
        <p:txBody>
          <a:bodyPr vert="horz" lIns="91440" tIns="45720" rIns="91440" bIns="45720" rtlCol="0" anchor="b">
            <a:normAutofit/>
          </a:bodyPr>
          <a:lstStyle/>
          <a:p>
            <a:r>
              <a:rPr lang="en-US"/>
              <a:t>Use SQL security features with the data warehouse item</a:t>
            </a:r>
          </a:p>
        </p:txBody>
      </p:sp>
      <p:sp>
        <p:nvSpPr>
          <p:cNvPr id="4" name="Text Placeholder 3">
            <a:extLst>
              <a:ext uri="{FF2B5EF4-FFF2-40B4-BE49-F238E27FC236}">
                <a16:creationId xmlns:a16="http://schemas.microsoft.com/office/drawing/2014/main" id="{C67AD1CF-D3A0-227E-7299-87E7DB79F50B}"/>
              </a:ext>
            </a:extLst>
          </p:cNvPr>
          <p:cNvSpPr>
            <a:spLocks noGrp="1"/>
          </p:cNvSpPr>
          <p:nvPr>
            <p:ph type="body" idx="1"/>
          </p:nvPr>
        </p:nvSpPr>
        <p:spPr>
          <a:xfrm>
            <a:off x="1261872" y="4800600"/>
            <a:ext cx="9418320" cy="1691640"/>
          </a:xfrm>
        </p:spPr>
        <p:txBody>
          <a:bodyPr vert="horz" lIns="91440" tIns="45720" rIns="91440" bIns="45720" rtlCol="0">
            <a:normAutofit/>
          </a:bodyPr>
          <a:lstStyle/>
          <a:p>
            <a:endParaRPr lang="en-US">
              <a:solidFill>
                <a:schemeClr val="tx1"/>
              </a:solidFill>
              <a:latin typeface="+mn-lt"/>
            </a:endParaRPr>
          </a:p>
        </p:txBody>
      </p:sp>
    </p:spTree>
    <p:extLst>
      <p:ext uri="{BB962C8B-B14F-4D97-AF65-F5344CB8AC3E}">
        <p14:creationId xmlns:p14="http://schemas.microsoft.com/office/powerpoint/2010/main" val="340945789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4C1ED-3E66-6625-3580-4BAC4A7DC435}"/>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5C7B17CA-68AB-9BB0-E8C0-3C3D33CBC132}"/>
              </a:ext>
            </a:extLst>
          </p:cNvPr>
          <p:cNvSpPr>
            <a:spLocks noGrp="1"/>
          </p:cNvSpPr>
          <p:nvPr>
            <p:ph type="title"/>
          </p:nvPr>
        </p:nvSpPr>
        <p:spPr>
          <a:xfrm>
            <a:off x="814388" y="365760"/>
            <a:ext cx="10451314" cy="1325562"/>
          </a:xfrm>
        </p:spPr>
        <p:txBody>
          <a:bodyPr anchor="b"/>
          <a:lstStyle/>
          <a:p>
            <a:r>
              <a:rPr lang="en-DE" dirty="0"/>
              <a:t>Rstrict Access to objects using T-SQL on the lakehouse</a:t>
            </a:r>
            <a:endParaRPr lang="en-DE" sz="1200" dirty="0"/>
          </a:p>
        </p:txBody>
      </p:sp>
      <p:sp>
        <p:nvSpPr>
          <p:cNvPr id="26" name="TextBox 101">
            <a:extLst>
              <a:ext uri="{FF2B5EF4-FFF2-40B4-BE49-F238E27FC236}">
                <a16:creationId xmlns:a16="http://schemas.microsoft.com/office/drawing/2014/main" id="{D77AEE53-E593-7444-3C87-5BC65320C1C7}"/>
              </a:ext>
            </a:extLst>
          </p:cNvPr>
          <p:cNvSpPr txBox="1"/>
          <p:nvPr/>
        </p:nvSpPr>
        <p:spPr>
          <a:xfrm>
            <a:off x="3112214" y="1891091"/>
            <a:ext cx="5006809" cy="3108542"/>
          </a:xfrm>
          <a:prstGeom prst="rect">
            <a:avLst/>
          </a:prstGeom>
          <a:noFill/>
          <a:ln w="6350">
            <a:noFill/>
            <a:prstDash val="dash"/>
          </a:ln>
        </p:spPr>
        <p:txBody>
          <a:bodyPr wrap="square" lIns="0" tIns="0" rIns="0" bIns="0" rtlCol="0">
            <a:noAutofit/>
          </a:bodyPr>
          <a:lstStyle/>
          <a:p>
            <a:pPr lvl="1"/>
            <a:r>
              <a:rPr lang="en-US" sz="2800" dirty="0">
                <a:latin typeface="+mj-lt"/>
              </a:rPr>
              <a:t>Use SQL commands </a:t>
            </a:r>
            <a:r>
              <a:rPr lang="en-GB" sz="2800" dirty="0">
                <a:solidFill>
                  <a:srgbClr val="000000"/>
                </a:solidFill>
                <a:latin typeface="Menlo" panose="020B0609030804020204" pitchFamily="49" charset="0"/>
              </a:rPr>
              <a:t>in the data owning workspace</a:t>
            </a:r>
            <a:r>
              <a:rPr lang="en-US" sz="2800" dirty="0">
                <a:latin typeface="+mj-lt"/>
              </a:rPr>
              <a:t> to restrict access like</a:t>
            </a:r>
          </a:p>
          <a:p>
            <a:pPr lvl="1"/>
            <a:endParaRPr lang="en-US" sz="2800" dirty="0">
              <a:solidFill>
                <a:srgbClr val="C00000"/>
              </a:solidFill>
              <a:latin typeface="+mj-lt"/>
            </a:endParaRPr>
          </a:p>
          <a:p>
            <a:pPr lvl="1"/>
            <a:r>
              <a:rPr lang="en-GB" sz="2800" b="0" dirty="0">
                <a:solidFill>
                  <a:srgbClr val="0000FF"/>
                </a:solidFill>
                <a:effectLst/>
                <a:latin typeface="Menlo" panose="020B0609030804020204" pitchFamily="49" charset="0"/>
              </a:rPr>
              <a:t>DENY</a:t>
            </a:r>
            <a:r>
              <a:rPr lang="en-GB" sz="2800" b="0" dirty="0">
                <a:solidFill>
                  <a:srgbClr val="000000"/>
                </a:solidFill>
                <a:effectLst/>
                <a:latin typeface="Menlo" panose="020B0609030804020204" pitchFamily="49" charset="0"/>
              </a:rPr>
              <a:t> </a:t>
            </a:r>
            <a:r>
              <a:rPr lang="en-GB" sz="2800" b="0" dirty="0">
                <a:solidFill>
                  <a:srgbClr val="0000FF"/>
                </a:solidFill>
                <a:effectLst/>
                <a:latin typeface="Menlo" panose="020B0609030804020204" pitchFamily="49" charset="0"/>
              </a:rPr>
              <a:t>SELECT</a:t>
            </a:r>
            <a:r>
              <a:rPr lang="en-GB" sz="2800" b="0" dirty="0">
                <a:solidFill>
                  <a:srgbClr val="000000"/>
                </a:solidFill>
                <a:effectLst/>
                <a:latin typeface="Menlo" panose="020B0609030804020204" pitchFamily="49" charset="0"/>
              </a:rPr>
              <a:t> </a:t>
            </a:r>
            <a:r>
              <a:rPr lang="en-GB" sz="2800" b="0" dirty="0">
                <a:solidFill>
                  <a:srgbClr val="0000FF"/>
                </a:solidFill>
                <a:effectLst/>
                <a:latin typeface="Menlo" panose="020B0609030804020204" pitchFamily="49" charset="0"/>
              </a:rPr>
              <a:t>ON</a:t>
            </a:r>
            <a:r>
              <a:rPr lang="en-GB" sz="2800" b="0" dirty="0">
                <a:solidFill>
                  <a:srgbClr val="000000"/>
                </a:solidFill>
                <a:effectLst/>
                <a:latin typeface="Menlo" panose="020B0609030804020204" pitchFamily="49" charset="0"/>
              </a:rPr>
              <a:t> </a:t>
            </a:r>
            <a:r>
              <a:rPr lang="en-GB" sz="2800" b="0" dirty="0">
                <a:solidFill>
                  <a:srgbClr val="0000FF"/>
                </a:solidFill>
                <a:effectLst/>
                <a:latin typeface="Menlo" panose="020B0609030804020204" pitchFamily="49" charset="0"/>
              </a:rPr>
              <a:t>OBJECT</a:t>
            </a:r>
            <a:r>
              <a:rPr lang="en-GB" sz="2800" b="0" dirty="0">
                <a:solidFill>
                  <a:srgbClr val="000000"/>
                </a:solidFill>
                <a:effectLst/>
                <a:latin typeface="Menlo" panose="020B0609030804020204" pitchFamily="49" charset="0"/>
              </a:rPr>
              <a:t>::</a:t>
            </a:r>
            <a:r>
              <a:rPr lang="en-GB" sz="2800" b="0" dirty="0" err="1">
                <a:solidFill>
                  <a:srgbClr val="000000"/>
                </a:solidFill>
                <a:effectLst/>
                <a:latin typeface="Menlo" panose="020B0609030804020204" pitchFamily="49" charset="0"/>
              </a:rPr>
              <a:t>dbo.DimDate</a:t>
            </a:r>
            <a:r>
              <a:rPr lang="en-GB" sz="2800" b="0" dirty="0">
                <a:solidFill>
                  <a:srgbClr val="000000"/>
                </a:solidFill>
                <a:effectLst/>
                <a:latin typeface="Menlo" panose="020B0609030804020204" pitchFamily="49" charset="0"/>
              </a:rPr>
              <a:t> </a:t>
            </a:r>
            <a:r>
              <a:rPr lang="en-GB" sz="2800" b="0" dirty="0">
                <a:solidFill>
                  <a:srgbClr val="0000FF"/>
                </a:solidFill>
                <a:effectLst/>
                <a:latin typeface="Menlo" panose="020B0609030804020204" pitchFamily="49" charset="0"/>
              </a:rPr>
              <a:t>TO</a:t>
            </a:r>
            <a:r>
              <a:rPr lang="en-GB" sz="2800" b="0" dirty="0">
                <a:solidFill>
                  <a:srgbClr val="000000"/>
                </a:solidFill>
                <a:effectLst/>
                <a:latin typeface="Menlo" panose="020B0609030804020204" pitchFamily="49" charset="0"/>
              </a:rPr>
              <a:t> [</a:t>
            </a:r>
            <a:r>
              <a:rPr lang="en-GB" sz="2800" b="0" dirty="0" err="1">
                <a:solidFill>
                  <a:srgbClr val="000000"/>
                </a:solidFill>
                <a:effectLst/>
                <a:latin typeface="Menlo" panose="020B0609030804020204" pitchFamily="49" charset="0"/>
              </a:rPr>
              <a:t>mvp@minceddata.com</a:t>
            </a:r>
            <a:r>
              <a:rPr lang="en-GB" sz="2800" b="0" dirty="0">
                <a:solidFill>
                  <a:srgbClr val="000000"/>
                </a:solidFill>
                <a:effectLst/>
                <a:latin typeface="Menlo" panose="020B0609030804020204" pitchFamily="49" charset="0"/>
              </a:rPr>
              <a:t>];</a:t>
            </a:r>
          </a:p>
        </p:txBody>
      </p:sp>
      <p:sp>
        <p:nvSpPr>
          <p:cNvPr id="11" name="Rectangle 10">
            <a:extLst>
              <a:ext uri="{FF2B5EF4-FFF2-40B4-BE49-F238E27FC236}">
                <a16:creationId xmlns:a16="http://schemas.microsoft.com/office/drawing/2014/main" id="{1844FC09-E414-BA33-0676-B440B1D724F2}"/>
              </a:ext>
            </a:extLst>
          </p:cNvPr>
          <p:cNvSpPr/>
          <p:nvPr/>
        </p:nvSpPr>
        <p:spPr>
          <a:xfrm>
            <a:off x="803275" y="1839951"/>
            <a:ext cx="2598234" cy="49399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dirty="0"/>
              <a:t>The data owning workspace</a:t>
            </a:r>
          </a:p>
        </p:txBody>
      </p:sp>
      <p:grpSp>
        <p:nvGrpSpPr>
          <p:cNvPr id="12" name="Group 11">
            <a:extLst>
              <a:ext uri="{FF2B5EF4-FFF2-40B4-BE49-F238E27FC236}">
                <a16:creationId xmlns:a16="http://schemas.microsoft.com/office/drawing/2014/main" id="{886FA447-C583-288D-8926-4E3AF1743E47}"/>
              </a:ext>
            </a:extLst>
          </p:cNvPr>
          <p:cNvGrpSpPr/>
          <p:nvPr/>
        </p:nvGrpSpPr>
        <p:grpSpPr>
          <a:xfrm>
            <a:off x="1070586" y="2596029"/>
            <a:ext cx="2063612" cy="3964736"/>
            <a:chOff x="132522" y="2398479"/>
            <a:chExt cx="2063612" cy="3964736"/>
          </a:xfrm>
        </p:grpSpPr>
        <p:pic>
          <p:nvPicPr>
            <p:cNvPr id="3" name="Graphic 2">
              <a:extLst>
                <a:ext uri="{FF2B5EF4-FFF2-40B4-BE49-F238E27FC236}">
                  <a16:creationId xmlns:a16="http://schemas.microsoft.com/office/drawing/2014/main" id="{9992AF41-3B6D-D02A-DAE2-D1AD7E64B2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331" y="3285888"/>
              <a:ext cx="1343995" cy="1343995"/>
            </a:xfrm>
            <a:prstGeom prst="rect">
              <a:avLst/>
            </a:prstGeom>
          </p:spPr>
        </p:pic>
        <p:pic>
          <p:nvPicPr>
            <p:cNvPr id="8" name="Graphic 7">
              <a:extLst>
                <a:ext uri="{FF2B5EF4-FFF2-40B4-BE49-F238E27FC236}">
                  <a16:creationId xmlns:a16="http://schemas.microsoft.com/office/drawing/2014/main" id="{8C162134-1C8E-9901-384D-9882EE1C85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959" y="2398479"/>
              <a:ext cx="772738" cy="772738"/>
            </a:xfrm>
            <a:prstGeom prst="rect">
              <a:avLst/>
            </a:prstGeom>
          </p:spPr>
        </p:pic>
        <p:pic>
          <p:nvPicPr>
            <p:cNvPr id="9" name="Picture 8" descr="A blue and black logo&#10;&#10;Description automatically generated">
              <a:extLst>
                <a:ext uri="{FF2B5EF4-FFF2-40B4-BE49-F238E27FC236}">
                  <a16:creationId xmlns:a16="http://schemas.microsoft.com/office/drawing/2014/main" id="{B1A62EFE-43FC-0409-D55D-C9CFF53CD7A0}"/>
                </a:ext>
              </a:extLst>
            </p:cNvPr>
            <p:cNvPicPr>
              <a:picLocks noChangeAspect="1"/>
            </p:cNvPicPr>
            <p:nvPr/>
          </p:nvPicPr>
          <p:blipFill>
            <a:blip r:embed="rId7"/>
            <a:stretch>
              <a:fillRect/>
            </a:stretch>
          </p:blipFill>
          <p:spPr>
            <a:xfrm>
              <a:off x="733697" y="4876196"/>
              <a:ext cx="861262" cy="862944"/>
            </a:xfrm>
            <a:prstGeom prst="rect">
              <a:avLst/>
            </a:prstGeom>
          </p:spPr>
        </p:pic>
        <p:sp>
          <p:nvSpPr>
            <p:cNvPr id="10" name="TextBox 9">
              <a:extLst>
                <a:ext uri="{FF2B5EF4-FFF2-40B4-BE49-F238E27FC236}">
                  <a16:creationId xmlns:a16="http://schemas.microsoft.com/office/drawing/2014/main" id="{879FD515-88A2-8F28-2595-36415A273E97}"/>
                </a:ext>
              </a:extLst>
            </p:cNvPr>
            <p:cNvSpPr txBox="1"/>
            <p:nvPr/>
          </p:nvSpPr>
          <p:spPr>
            <a:xfrm>
              <a:off x="132522" y="5655329"/>
              <a:ext cx="2063612" cy="707886"/>
            </a:xfrm>
            <a:prstGeom prst="rect">
              <a:avLst/>
            </a:prstGeom>
            <a:noFill/>
          </p:spPr>
          <p:txBody>
            <a:bodyPr wrap="square" rtlCol="0">
              <a:spAutoFit/>
            </a:bodyPr>
            <a:lstStyle/>
            <a:p>
              <a:pPr algn="ctr"/>
              <a:r>
                <a:rPr lang="de-DE" sz="2000" dirty="0"/>
                <a:t>Synapse Data Engineering</a:t>
              </a:r>
              <a:endParaRPr lang="en-DE" sz="2000" dirty="0"/>
            </a:p>
          </p:txBody>
        </p:sp>
      </p:grpSp>
      <p:pic>
        <p:nvPicPr>
          <p:cNvPr id="15" name="Grafik 38" descr="Weibliches Profil">
            <a:extLst>
              <a:ext uri="{FF2B5EF4-FFF2-40B4-BE49-F238E27FC236}">
                <a16:creationId xmlns:a16="http://schemas.microsoft.com/office/drawing/2014/main" id="{01244545-19F2-0BD0-6B4F-0C7B2127B7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966" y="1587529"/>
            <a:ext cx="504843" cy="504843"/>
          </a:xfrm>
          <a:prstGeom prst="rect">
            <a:avLst/>
          </a:prstGeom>
        </p:spPr>
      </p:pic>
      <p:grpSp>
        <p:nvGrpSpPr>
          <p:cNvPr id="17" name="Group 16">
            <a:extLst>
              <a:ext uri="{FF2B5EF4-FFF2-40B4-BE49-F238E27FC236}">
                <a16:creationId xmlns:a16="http://schemas.microsoft.com/office/drawing/2014/main" id="{64A77B02-F28F-9F7B-F026-2EC874DE07C8}"/>
              </a:ext>
            </a:extLst>
          </p:cNvPr>
          <p:cNvGrpSpPr/>
          <p:nvPr/>
        </p:nvGrpSpPr>
        <p:grpSpPr>
          <a:xfrm>
            <a:off x="8204425" y="1672293"/>
            <a:ext cx="2850656" cy="5107648"/>
            <a:chOff x="8204425" y="1672293"/>
            <a:chExt cx="2850656" cy="5107648"/>
          </a:xfrm>
        </p:grpSpPr>
        <p:sp>
          <p:nvSpPr>
            <p:cNvPr id="13" name="Rectangle 12">
              <a:extLst>
                <a:ext uri="{FF2B5EF4-FFF2-40B4-BE49-F238E27FC236}">
                  <a16:creationId xmlns:a16="http://schemas.microsoft.com/office/drawing/2014/main" id="{EA576BF8-146D-619B-07EC-5692D20AFBF1}"/>
                </a:ext>
              </a:extLst>
            </p:cNvPr>
            <p:cNvSpPr/>
            <p:nvPr/>
          </p:nvSpPr>
          <p:spPr>
            <a:xfrm>
              <a:off x="8456847" y="1839951"/>
              <a:ext cx="2598234" cy="49399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dirty="0"/>
                <a:t>The data modeling workspace</a:t>
              </a:r>
            </a:p>
          </p:txBody>
        </p:sp>
        <p:pic>
          <p:nvPicPr>
            <p:cNvPr id="2" name="Graphic 1">
              <a:extLst>
                <a:ext uri="{FF2B5EF4-FFF2-40B4-BE49-F238E27FC236}">
                  <a16:creationId xmlns:a16="http://schemas.microsoft.com/office/drawing/2014/main" id="{22C714B7-2ACA-9A55-4AA4-E672FE7E4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7778" y="2596029"/>
              <a:ext cx="772738" cy="772738"/>
            </a:xfrm>
            <a:prstGeom prst="rect">
              <a:avLst/>
            </a:prstGeom>
          </p:spPr>
        </p:pic>
        <p:pic>
          <p:nvPicPr>
            <p:cNvPr id="4" name="chart" descr="chart">
              <a:extLst>
                <a:ext uri="{FF2B5EF4-FFF2-40B4-BE49-F238E27FC236}">
                  <a16:creationId xmlns:a16="http://schemas.microsoft.com/office/drawing/2014/main" id="{8C500C91-E937-AFF1-D6A5-34C19AF17F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50958" y="5053773"/>
              <a:ext cx="453422" cy="453420"/>
            </a:xfrm>
            <a:prstGeom prst="rect">
              <a:avLst/>
            </a:prstGeom>
          </p:spPr>
        </p:pic>
        <p:sp>
          <p:nvSpPr>
            <p:cNvPr id="7" name="TextBox 6">
              <a:extLst>
                <a:ext uri="{FF2B5EF4-FFF2-40B4-BE49-F238E27FC236}">
                  <a16:creationId xmlns:a16="http://schemas.microsoft.com/office/drawing/2014/main" id="{7AA0580E-5E5B-FCC7-EA05-4FEC4637DF3B}"/>
                </a:ext>
              </a:extLst>
            </p:cNvPr>
            <p:cNvSpPr txBox="1"/>
            <p:nvPr/>
          </p:nvSpPr>
          <p:spPr>
            <a:xfrm>
              <a:off x="9206071" y="5661081"/>
              <a:ext cx="114319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Business</a:t>
              </a:r>
            </a:p>
            <a:p>
              <a:pPr algn="ctr" defTabSz="914400">
                <a:defRPr/>
              </a:pPr>
              <a:r>
                <a:rPr lang="en-US" sz="1800" b="1" kern="1000" spc="-50">
                  <a:solidFill>
                    <a:srgbClr val="000000"/>
                  </a:solidFill>
                  <a:latin typeface="Segoe UI Semibold"/>
                </a:rPr>
                <a:t>Intelligence</a:t>
              </a:r>
            </a:p>
          </p:txBody>
        </p:sp>
        <p:pic>
          <p:nvPicPr>
            <p:cNvPr id="14" name="Graphic 13">
              <a:extLst>
                <a:ext uri="{FF2B5EF4-FFF2-40B4-BE49-F238E27FC236}">
                  <a16:creationId xmlns:a16="http://schemas.microsoft.com/office/drawing/2014/main" id="{A90A0579-E69D-F160-1CFF-AEB9C660E9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06071" y="3553246"/>
              <a:ext cx="1143197" cy="1143197"/>
            </a:xfrm>
            <a:prstGeom prst="rect">
              <a:avLst/>
            </a:prstGeom>
          </p:spPr>
        </p:pic>
        <p:pic>
          <p:nvPicPr>
            <p:cNvPr id="16" name="Grafik 38" descr="Weibliches Profil">
              <a:extLst>
                <a:ext uri="{FF2B5EF4-FFF2-40B4-BE49-F238E27FC236}">
                  <a16:creationId xmlns:a16="http://schemas.microsoft.com/office/drawing/2014/main" id="{D852A02F-536C-3499-9FEA-B37598EB77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04425" y="1672293"/>
              <a:ext cx="504843" cy="504843"/>
            </a:xfrm>
            <a:prstGeom prst="rect">
              <a:avLst/>
            </a:prstGeom>
          </p:spPr>
        </p:pic>
      </p:grpSp>
    </p:spTree>
    <p:extLst>
      <p:ext uri="{BB962C8B-B14F-4D97-AF65-F5344CB8AC3E}">
        <p14:creationId xmlns:p14="http://schemas.microsoft.com/office/powerpoint/2010/main" val="114530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9428-9D7B-42C2-2B60-52B44AA198D2}"/>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14184902-2FBA-BA00-1480-DE983696442D}"/>
              </a:ext>
            </a:extLst>
          </p:cNvPr>
          <p:cNvPicPr>
            <a:picLocks noChangeAspect="1"/>
          </p:cNvPicPr>
          <p:nvPr/>
        </p:nvPicPr>
        <p:blipFill>
          <a:blip r:embed="rId2"/>
          <a:stretch>
            <a:fillRect/>
          </a:stretch>
        </p:blipFill>
        <p:spPr>
          <a:xfrm>
            <a:off x="3508513" y="2080877"/>
            <a:ext cx="7772400" cy="3084958"/>
          </a:xfrm>
          <a:prstGeom prst="rect">
            <a:avLst/>
          </a:prstGeom>
        </p:spPr>
      </p:pic>
      <p:sp>
        <p:nvSpPr>
          <p:cNvPr id="6" name="Title 3">
            <a:extLst>
              <a:ext uri="{FF2B5EF4-FFF2-40B4-BE49-F238E27FC236}">
                <a16:creationId xmlns:a16="http://schemas.microsoft.com/office/drawing/2014/main" id="{9FB3793F-541E-FE11-83A1-D4B00784D823}"/>
              </a:ext>
            </a:extLst>
          </p:cNvPr>
          <p:cNvSpPr>
            <a:spLocks noGrp="1"/>
          </p:cNvSpPr>
          <p:nvPr>
            <p:ph type="title"/>
          </p:nvPr>
        </p:nvSpPr>
        <p:spPr>
          <a:xfrm>
            <a:off x="814388" y="365760"/>
            <a:ext cx="10451314" cy="1325562"/>
          </a:xfrm>
        </p:spPr>
        <p:txBody>
          <a:bodyPr anchor="b">
            <a:normAutofit/>
          </a:bodyPr>
          <a:lstStyle/>
          <a:p>
            <a:r>
              <a:rPr lang="en-DE" dirty="0"/>
              <a:t>Rstrict Access to objects using T-SQL on </a:t>
            </a:r>
            <a:r>
              <a:rPr lang="en-DE"/>
              <a:t>the lakehouse </a:t>
            </a:r>
            <a:r>
              <a:rPr lang="en-DE" sz="1600" dirty="0"/>
              <a:t>(connecting from Power BI)</a:t>
            </a:r>
            <a:endParaRPr lang="en-DE" sz="1800" dirty="0"/>
          </a:p>
        </p:txBody>
      </p:sp>
      <p:pic>
        <p:nvPicPr>
          <p:cNvPr id="16" name="Grafik 38" descr="Weibliches Profil">
            <a:extLst>
              <a:ext uri="{FF2B5EF4-FFF2-40B4-BE49-F238E27FC236}">
                <a16:creationId xmlns:a16="http://schemas.microsoft.com/office/drawing/2014/main" id="{829C7D44-C314-6827-94CF-FC7F6AC962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966" y="1828456"/>
            <a:ext cx="504843" cy="504843"/>
          </a:xfrm>
          <a:prstGeom prst="rect">
            <a:avLst/>
          </a:prstGeom>
        </p:spPr>
      </p:pic>
      <p:pic>
        <p:nvPicPr>
          <p:cNvPr id="5" name="Picture 4">
            <a:extLst>
              <a:ext uri="{FF2B5EF4-FFF2-40B4-BE49-F238E27FC236}">
                <a16:creationId xmlns:a16="http://schemas.microsoft.com/office/drawing/2014/main" id="{E2C01FBB-64A6-ECB2-01B8-31D3094A5F3B}"/>
              </a:ext>
            </a:extLst>
          </p:cNvPr>
          <p:cNvPicPr>
            <a:picLocks noChangeAspect="1"/>
          </p:cNvPicPr>
          <p:nvPr/>
        </p:nvPicPr>
        <p:blipFill>
          <a:blip r:embed="rId5"/>
          <a:stretch>
            <a:fillRect/>
          </a:stretch>
        </p:blipFill>
        <p:spPr>
          <a:xfrm>
            <a:off x="1311141" y="1989138"/>
            <a:ext cx="1953039" cy="1348527"/>
          </a:xfrm>
          <a:prstGeom prst="rect">
            <a:avLst/>
          </a:prstGeom>
        </p:spPr>
      </p:pic>
      <p:pic>
        <p:nvPicPr>
          <p:cNvPr id="19" name="Picture 18">
            <a:extLst>
              <a:ext uri="{FF2B5EF4-FFF2-40B4-BE49-F238E27FC236}">
                <a16:creationId xmlns:a16="http://schemas.microsoft.com/office/drawing/2014/main" id="{5376A8AC-59DB-6ED8-68A6-D12D5AC30BCF}"/>
              </a:ext>
            </a:extLst>
          </p:cNvPr>
          <p:cNvPicPr>
            <a:picLocks noChangeAspect="1"/>
          </p:cNvPicPr>
          <p:nvPr/>
        </p:nvPicPr>
        <p:blipFill>
          <a:blip r:embed="rId6"/>
          <a:stretch>
            <a:fillRect/>
          </a:stretch>
        </p:blipFill>
        <p:spPr>
          <a:xfrm>
            <a:off x="1311141" y="4189683"/>
            <a:ext cx="7772400" cy="3151210"/>
          </a:xfrm>
          <a:prstGeom prst="rect">
            <a:avLst/>
          </a:prstGeom>
        </p:spPr>
      </p:pic>
    </p:spTree>
    <p:extLst>
      <p:ext uri="{BB962C8B-B14F-4D97-AF65-F5344CB8AC3E}">
        <p14:creationId xmlns:p14="http://schemas.microsoft.com/office/powerpoint/2010/main" val="425338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389BC5-660A-EA49-22A9-9854178EA3E2}"/>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useBgFill="1">
        <p:nvSpPr>
          <p:cNvPr id="34" name="Rectangle 33">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3411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stack of dice on a boardgame">
            <a:extLst>
              <a:ext uri="{FF2B5EF4-FFF2-40B4-BE49-F238E27FC236}">
                <a16:creationId xmlns:a16="http://schemas.microsoft.com/office/drawing/2014/main" id="{EBCDAC87-A14C-B547-A4F1-E538E5D581EB}"/>
              </a:ext>
            </a:extLst>
          </p:cNvPr>
          <p:cNvPicPr>
            <a:picLocks noChangeAspect="1"/>
          </p:cNvPicPr>
          <p:nvPr/>
        </p:nvPicPr>
        <p:blipFill rotWithShape="1">
          <a:blip r:embed="rId2">
            <a:alphaModFix amt="35000"/>
          </a:blip>
          <a:srcRect t="34766" r="1" b="4764"/>
          <a:stretch/>
        </p:blipFill>
        <p:spPr>
          <a:xfrm>
            <a:off x="20" y="-2"/>
            <a:ext cx="11341080" cy="6858000"/>
          </a:xfrm>
          <a:prstGeom prst="rect">
            <a:avLst/>
          </a:prstGeom>
        </p:spPr>
      </p:pic>
      <p:sp>
        <p:nvSpPr>
          <p:cNvPr id="2" name="Title 1">
            <a:extLst>
              <a:ext uri="{FF2B5EF4-FFF2-40B4-BE49-F238E27FC236}">
                <a16:creationId xmlns:a16="http://schemas.microsoft.com/office/drawing/2014/main" id="{115C5700-CBC7-A8D2-AA4C-718D1CEF1440}"/>
              </a:ext>
            </a:extLst>
          </p:cNvPr>
          <p:cNvSpPr>
            <a:spLocks noGrp="1"/>
          </p:cNvSpPr>
          <p:nvPr>
            <p:ph type="title"/>
          </p:nvPr>
        </p:nvSpPr>
        <p:spPr>
          <a:xfrm>
            <a:off x="1261872" y="758952"/>
            <a:ext cx="9418320" cy="3963173"/>
          </a:xfrm>
        </p:spPr>
        <p:txBody>
          <a:bodyPr vert="horz" lIns="91440" tIns="45720" rIns="91440" bIns="45720" rtlCol="0" anchor="b">
            <a:normAutofit/>
          </a:bodyPr>
          <a:lstStyle/>
          <a:p>
            <a:r>
              <a:rPr lang="en-US" dirty="0" err="1"/>
              <a:t>OneSecurity</a:t>
            </a:r>
            <a:r>
              <a:rPr lang="en-US" dirty="0"/>
              <a:t> will change a lot </a:t>
            </a:r>
            <a:r>
              <a:rPr lang="en-US" sz="1600" dirty="0"/>
              <a:t>(another game changer)</a:t>
            </a:r>
          </a:p>
        </p:txBody>
      </p:sp>
      <p:sp>
        <p:nvSpPr>
          <p:cNvPr id="4" name="Text Placeholder 3">
            <a:extLst>
              <a:ext uri="{FF2B5EF4-FFF2-40B4-BE49-F238E27FC236}">
                <a16:creationId xmlns:a16="http://schemas.microsoft.com/office/drawing/2014/main" id="{FE8592A6-0A8A-D6E3-3DDC-2E2FC5503ED2}"/>
              </a:ext>
            </a:extLst>
          </p:cNvPr>
          <p:cNvSpPr>
            <a:spLocks noGrp="1"/>
          </p:cNvSpPr>
          <p:nvPr>
            <p:ph type="body" idx="1"/>
          </p:nvPr>
        </p:nvSpPr>
        <p:spPr>
          <a:xfrm>
            <a:off x="1261872" y="4800600"/>
            <a:ext cx="9418320" cy="1691640"/>
          </a:xfrm>
        </p:spPr>
        <p:txBody>
          <a:bodyPr vert="horz" lIns="91440" tIns="45720" rIns="91440" bIns="45720" rtlCol="0">
            <a:normAutofit/>
          </a:bodyPr>
          <a:lstStyle/>
          <a:p>
            <a:r>
              <a:rPr lang="en-US">
                <a:solidFill>
                  <a:schemeClr val="tx1"/>
                </a:solidFill>
                <a:latin typeface="+mn-lt"/>
              </a:rPr>
              <a:t>https://learn.microsoft.com/en-gb/fabric/release-plan/onelake#onesecurity</a:t>
            </a:r>
            <a:endParaRPr lang="en-US" dirty="0">
              <a:solidFill>
                <a:schemeClr val="tx1"/>
              </a:solidFill>
              <a:latin typeface="+mn-lt"/>
            </a:endParaRPr>
          </a:p>
        </p:txBody>
      </p:sp>
      <p:sp>
        <p:nvSpPr>
          <p:cNvPr id="36" name="Rectangle 35">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Tree>
    <p:extLst>
      <p:ext uri="{BB962C8B-B14F-4D97-AF65-F5344CB8AC3E}">
        <p14:creationId xmlns:p14="http://schemas.microsoft.com/office/powerpoint/2010/main" val="30203226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08FD-2BDF-4C19-8801-D6F380C80682}"/>
              </a:ext>
            </a:extLst>
          </p:cNvPr>
          <p:cNvSpPr>
            <a:spLocks noGrp="1"/>
          </p:cNvSpPr>
          <p:nvPr>
            <p:ph type="title"/>
          </p:nvPr>
        </p:nvSpPr>
        <p:spPr>
          <a:xfrm>
            <a:off x="803275" y="640080"/>
            <a:ext cx="3510050" cy="1325562"/>
          </a:xfrm>
        </p:spPr>
        <p:txBody>
          <a:bodyPr vert="horz" lIns="91440" tIns="45720" rIns="91440" bIns="45720" rtlCol="0" anchor="b">
            <a:normAutofit/>
          </a:bodyPr>
          <a:lstStyle/>
          <a:p>
            <a:r>
              <a:rPr lang="en-US" sz="3200" dirty="0"/>
              <a:t>And now, what?</a:t>
            </a:r>
          </a:p>
        </p:txBody>
      </p:sp>
      <p:sp>
        <p:nvSpPr>
          <p:cNvPr id="4" name="TextBox 3">
            <a:extLst>
              <a:ext uri="{FF2B5EF4-FFF2-40B4-BE49-F238E27FC236}">
                <a16:creationId xmlns:a16="http://schemas.microsoft.com/office/drawing/2014/main" id="{79E90558-610E-410D-89D2-283FAEBB175E}"/>
              </a:ext>
            </a:extLst>
          </p:cNvPr>
          <p:cNvSpPr txBox="1"/>
          <p:nvPr/>
        </p:nvSpPr>
        <p:spPr>
          <a:xfrm>
            <a:off x="803275" y="1989138"/>
            <a:ext cx="5366519" cy="4190999"/>
          </a:xfrm>
          <a:prstGeom prst="rect">
            <a:avLst/>
          </a:prstGeom>
        </p:spPr>
        <p:txBody>
          <a:bodyPr vert="horz" lIns="91440" tIns="45720" rIns="91440" bIns="45720" rtlCol="0">
            <a:noAutofit/>
          </a:bodyPr>
          <a:lstStyle/>
          <a:p>
            <a:pPr indent="-182880" defTabSz="914400">
              <a:spcAft>
                <a:spcPts val="600"/>
              </a:spcAft>
              <a:buClr>
                <a:schemeClr val="accent1"/>
              </a:buClr>
            </a:pPr>
            <a:r>
              <a:rPr lang="en-US" sz="2400" dirty="0"/>
              <a:t>Get ready for new capabilities!</a:t>
            </a:r>
          </a:p>
          <a:p>
            <a:pPr indent="-182880" defTabSz="914400">
              <a:spcAft>
                <a:spcPts val="600"/>
              </a:spcAft>
              <a:buClr>
                <a:schemeClr val="accent1"/>
              </a:buClr>
            </a:pPr>
            <a:endParaRPr lang="en-US" sz="2400" dirty="0"/>
          </a:p>
          <a:p>
            <a:pPr indent="-182880" defTabSz="914400">
              <a:spcAft>
                <a:spcPts val="600"/>
              </a:spcAft>
              <a:buClr>
                <a:schemeClr val="accent1"/>
              </a:buClr>
            </a:pPr>
            <a:r>
              <a:rPr lang="en-US" sz="2400" dirty="0"/>
              <a:t>Understanding core concepts of Microsoft Fabric, like</a:t>
            </a:r>
          </a:p>
          <a:p>
            <a:pPr indent="-182880" defTabSz="914400">
              <a:spcAft>
                <a:spcPts val="600"/>
              </a:spcAft>
              <a:buClr>
                <a:schemeClr val="accent1"/>
              </a:buClr>
            </a:pPr>
            <a:r>
              <a:rPr lang="en-US" sz="2400" dirty="0" err="1"/>
              <a:t>OneLake</a:t>
            </a:r>
            <a:r>
              <a:rPr lang="en-US" sz="2400" dirty="0"/>
              <a:t>, Shortcuts, and the separation of storage and computing are a must, but Azure is not just data!</a:t>
            </a:r>
          </a:p>
          <a:p>
            <a:pPr indent="-182880" defTabSz="914400">
              <a:spcAft>
                <a:spcPts val="600"/>
              </a:spcAft>
              <a:buClr>
                <a:schemeClr val="accent1"/>
              </a:buClr>
            </a:pPr>
            <a:endParaRPr lang="en-US" sz="2400" dirty="0"/>
          </a:p>
          <a:p>
            <a:pPr indent="-182880" defTabSz="914400">
              <a:spcAft>
                <a:spcPts val="600"/>
              </a:spcAft>
              <a:buClr>
                <a:schemeClr val="accent1"/>
              </a:buClr>
            </a:pPr>
            <a:r>
              <a:rPr lang="en-US" sz="2400" dirty="0"/>
              <a:t>Do not forget your security requirements 😉</a:t>
            </a:r>
          </a:p>
        </p:txBody>
      </p:sp>
      <p:pic>
        <p:nvPicPr>
          <p:cNvPr id="6" name="Picture 5" descr="Light bulb on yellow background with sketched light beams and cord">
            <a:extLst>
              <a:ext uri="{FF2B5EF4-FFF2-40B4-BE49-F238E27FC236}">
                <a16:creationId xmlns:a16="http://schemas.microsoft.com/office/drawing/2014/main" id="{D6032045-2F1D-4962-9DE4-ECF2BA08219C}"/>
              </a:ext>
            </a:extLst>
          </p:cNvPr>
          <p:cNvPicPr>
            <a:picLocks noChangeAspect="1"/>
          </p:cNvPicPr>
          <p:nvPr/>
        </p:nvPicPr>
        <p:blipFill rotWithShape="1">
          <a:blip r:embed="rId2"/>
          <a:srcRect l="32268"/>
          <a:stretch/>
        </p:blipFill>
        <p:spPr>
          <a:xfrm>
            <a:off x="6096000" y="10"/>
            <a:ext cx="6146105" cy="6857990"/>
          </a:xfrm>
          <a:prstGeom prst="rect">
            <a:avLst/>
          </a:prstGeom>
        </p:spPr>
      </p:pic>
    </p:spTree>
    <p:extLst>
      <p:ext uri="{BB962C8B-B14F-4D97-AF65-F5344CB8AC3E}">
        <p14:creationId xmlns:p14="http://schemas.microsoft.com/office/powerpoint/2010/main" val="37128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31018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B0821A-02BB-47BF-0D8A-5AE8C7431EE8}"/>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6" name="Rectangle 25">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8B2CBF2F-D54D-D79D-4A62-190E77FFFC1E}"/>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3600">
                <a:solidFill>
                  <a:srgbClr val="FFFFFF"/>
                </a:solidFill>
              </a:rPr>
              <a:t>Microsoft Fabric is entering the stage</a:t>
            </a:r>
          </a:p>
        </p:txBody>
      </p:sp>
      <p:sp>
        <p:nvSpPr>
          <p:cNvPr id="28" name="Rectangle 27">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20" name="Picture 19" descr="A mic stand with a microphone on a lit stage">
            <a:extLst>
              <a:ext uri="{FF2B5EF4-FFF2-40B4-BE49-F238E27FC236}">
                <a16:creationId xmlns:a16="http://schemas.microsoft.com/office/drawing/2014/main" id="{AC3B7CE6-D83A-B8AD-E2B5-691E73D85CB4}"/>
              </a:ext>
            </a:extLst>
          </p:cNvPr>
          <p:cNvPicPr>
            <a:picLocks noChangeAspect="1"/>
          </p:cNvPicPr>
          <p:nvPr/>
        </p:nvPicPr>
        <p:blipFill rotWithShape="1">
          <a:blip r:embed="rId2"/>
          <a:srcRect l="17524" r="22265"/>
          <a:stretch/>
        </p:blipFill>
        <p:spPr>
          <a:xfrm>
            <a:off x="5104022" y="10"/>
            <a:ext cx="6188817" cy="6860801"/>
          </a:xfrm>
          <a:prstGeom prst="rect">
            <a:avLst/>
          </a:prstGeom>
        </p:spPr>
      </p:pic>
    </p:spTree>
    <p:extLst>
      <p:ext uri="{BB962C8B-B14F-4D97-AF65-F5344CB8AC3E}">
        <p14:creationId xmlns:p14="http://schemas.microsoft.com/office/powerpoint/2010/main" val="110750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1CD6-9841-57B4-5D43-AB330DF1B11C}"/>
              </a:ext>
            </a:extLst>
          </p:cNvPr>
          <p:cNvSpPr>
            <a:spLocks noGrp="1"/>
          </p:cNvSpPr>
          <p:nvPr>
            <p:ph type="title"/>
          </p:nvPr>
        </p:nvSpPr>
        <p:spPr>
          <a:xfrm>
            <a:off x="803275" y="365760"/>
            <a:ext cx="5049815" cy="1325562"/>
          </a:xfrm>
        </p:spPr>
        <p:txBody>
          <a:bodyPr anchor="t"/>
          <a:lstStyle/>
          <a:p>
            <a:r>
              <a:rPr lang="en-DE" dirty="0"/>
              <a:t>Microsoft Fabric</a:t>
            </a:r>
          </a:p>
        </p:txBody>
      </p:sp>
      <p:grpSp>
        <p:nvGrpSpPr>
          <p:cNvPr id="8" name="Group 7">
            <a:extLst>
              <a:ext uri="{FF2B5EF4-FFF2-40B4-BE49-F238E27FC236}">
                <a16:creationId xmlns:a16="http://schemas.microsoft.com/office/drawing/2014/main" id="{550F68C4-9CA0-2E9A-CB1B-201E3E4C4DBB}"/>
              </a:ext>
            </a:extLst>
          </p:cNvPr>
          <p:cNvGrpSpPr/>
          <p:nvPr/>
        </p:nvGrpSpPr>
        <p:grpSpPr>
          <a:xfrm>
            <a:off x="5853090" y="1234417"/>
            <a:ext cx="5527271" cy="830997"/>
            <a:chOff x="8216479" y="3082643"/>
            <a:chExt cx="5527271" cy="830997"/>
          </a:xfrm>
        </p:grpSpPr>
        <p:sp>
          <p:nvSpPr>
            <p:cNvPr id="9" name="TextBox 8">
              <a:extLst>
                <a:ext uri="{FF2B5EF4-FFF2-40B4-BE49-F238E27FC236}">
                  <a16:creationId xmlns:a16="http://schemas.microsoft.com/office/drawing/2014/main" id="{A1C24000-2651-DE6A-F8E5-918265115FD0}"/>
                </a:ext>
              </a:extLst>
            </p:cNvPr>
            <p:cNvSpPr txBox="1"/>
            <p:nvPr/>
          </p:nvSpPr>
          <p:spPr>
            <a:xfrm>
              <a:off x="8216479" y="3082643"/>
              <a:ext cx="1008000" cy="830997"/>
            </a:xfrm>
            <a:prstGeom prst="rect">
              <a:avLst/>
            </a:prstGeom>
            <a:noFill/>
          </p:spPr>
          <p:txBody>
            <a:bodyPr wrap="square" rtlCol="0" anchor="ctr">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Unified analytics platform</a:t>
              </a:r>
            </a:p>
          </p:txBody>
        </p:sp>
        <p:sp>
          <p:nvSpPr>
            <p:cNvPr id="10" name="TextBox 9">
              <a:extLst>
                <a:ext uri="{FF2B5EF4-FFF2-40B4-BE49-F238E27FC236}">
                  <a16:creationId xmlns:a16="http://schemas.microsoft.com/office/drawing/2014/main" id="{E7763B1F-6DE8-1676-74C6-4A2579F06E0A}"/>
                </a:ext>
              </a:extLst>
            </p:cNvPr>
            <p:cNvSpPr txBox="1"/>
            <p:nvPr/>
          </p:nvSpPr>
          <p:spPr>
            <a:xfrm>
              <a:off x="9567167" y="3082643"/>
              <a:ext cx="1110258" cy="830997"/>
            </a:xfrm>
            <a:prstGeom prst="rect">
              <a:avLst/>
            </a:prstGeom>
            <a:noFill/>
          </p:spPr>
          <p:txBody>
            <a:bodyPr wrap="square" rtlCol="0" anchor="ctr">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Lake centric and open</a:t>
              </a:r>
            </a:p>
          </p:txBody>
        </p:sp>
        <p:sp>
          <p:nvSpPr>
            <p:cNvPr id="11" name="TextBox 10">
              <a:extLst>
                <a:ext uri="{FF2B5EF4-FFF2-40B4-BE49-F238E27FC236}">
                  <a16:creationId xmlns:a16="http://schemas.microsoft.com/office/drawing/2014/main" id="{320B66C2-CEF9-9D08-9CD6-3F585A33D6A8}"/>
                </a:ext>
              </a:extLst>
            </p:cNvPr>
            <p:cNvSpPr txBox="1"/>
            <p:nvPr/>
          </p:nvSpPr>
          <p:spPr>
            <a:xfrm>
              <a:off x="10897834" y="3082643"/>
              <a:ext cx="1244202" cy="830997"/>
            </a:xfrm>
            <a:prstGeom prst="rect">
              <a:avLst/>
            </a:prstGeom>
            <a:noFill/>
          </p:spPr>
          <p:txBody>
            <a:bodyPr wrap="square" rtlCol="0" anchor="ctr">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Empower every Office user</a:t>
              </a:r>
            </a:p>
          </p:txBody>
        </p:sp>
        <p:sp>
          <p:nvSpPr>
            <p:cNvPr id="12" name="TextBox 11">
              <a:extLst>
                <a:ext uri="{FF2B5EF4-FFF2-40B4-BE49-F238E27FC236}">
                  <a16:creationId xmlns:a16="http://schemas.microsoft.com/office/drawing/2014/main" id="{4BECB208-30BD-F745-EEE7-3B9E79B6415E}"/>
                </a:ext>
              </a:extLst>
            </p:cNvPr>
            <p:cNvSpPr txBox="1"/>
            <p:nvPr/>
          </p:nvSpPr>
          <p:spPr>
            <a:xfrm>
              <a:off x="12420700" y="3082643"/>
              <a:ext cx="1323050" cy="830997"/>
            </a:xfrm>
            <a:prstGeom prst="rect">
              <a:avLst/>
            </a:prstGeom>
            <a:noFill/>
          </p:spPr>
          <p:txBody>
            <a:bodyPr wrap="square" rtlCol="0" anchor="ctr">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Pervasive security and governance</a:t>
              </a:r>
            </a:p>
          </p:txBody>
        </p:sp>
        <p:cxnSp>
          <p:nvCxnSpPr>
            <p:cNvPr id="13" name="Straight Connector 12">
              <a:extLst>
                <a:ext uri="{FF2B5EF4-FFF2-40B4-BE49-F238E27FC236}">
                  <a16:creationId xmlns:a16="http://schemas.microsoft.com/office/drawing/2014/main" id="{A1E5F43E-D5A4-1822-02AF-B669A5AB750D}"/>
                </a:ext>
              </a:extLst>
            </p:cNvPr>
            <p:cNvCxnSpPr>
              <a:cxnSpLocks/>
            </p:cNvCxnSpPr>
            <p:nvPr/>
          </p:nvCxnSpPr>
          <p:spPr>
            <a:xfrm>
              <a:off x="9395823" y="3091881"/>
              <a:ext cx="0" cy="82175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18E95B-BE91-2DC1-3864-44AB3F954750}"/>
                </a:ext>
              </a:extLst>
            </p:cNvPr>
            <p:cNvCxnSpPr>
              <a:cxnSpLocks/>
            </p:cNvCxnSpPr>
            <p:nvPr/>
          </p:nvCxnSpPr>
          <p:spPr>
            <a:xfrm>
              <a:off x="10726490" y="3091881"/>
              <a:ext cx="0" cy="82175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C3F434-6CED-A3A2-8A7B-9159A14C46C7}"/>
                </a:ext>
              </a:extLst>
            </p:cNvPr>
            <p:cNvCxnSpPr>
              <a:cxnSpLocks/>
            </p:cNvCxnSpPr>
            <p:nvPr/>
          </p:nvCxnSpPr>
          <p:spPr>
            <a:xfrm>
              <a:off x="12249354" y="3091881"/>
              <a:ext cx="0" cy="82175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ounded Rectangle 38">
            <a:extLst>
              <a:ext uri="{FF2B5EF4-FFF2-40B4-BE49-F238E27FC236}">
                <a16:creationId xmlns:a16="http://schemas.microsoft.com/office/drawing/2014/main" id="{2058FDE3-3D6C-8E9D-4B7D-8B8493EB9D57}"/>
              </a:ext>
            </a:extLst>
          </p:cNvPr>
          <p:cNvSpPr/>
          <p:nvPr/>
        </p:nvSpPr>
        <p:spPr bwMode="auto">
          <a:xfrm>
            <a:off x="589558" y="2287599"/>
            <a:ext cx="11019830" cy="3656001"/>
          </a:xfrm>
          <a:prstGeom prst="roundRect">
            <a:avLst>
              <a:gd name="adj" fmla="val 3641"/>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7" name="Rounded Rectangle 14">
            <a:extLst>
              <a:ext uri="{FF2B5EF4-FFF2-40B4-BE49-F238E27FC236}">
                <a16:creationId xmlns:a16="http://schemas.microsoft.com/office/drawing/2014/main" id="{850CD779-7505-D668-BC78-4BDF77EF77E4}"/>
              </a:ext>
            </a:extLst>
          </p:cNvPr>
          <p:cNvSpPr/>
          <p:nvPr/>
        </p:nvSpPr>
        <p:spPr>
          <a:xfrm>
            <a:off x="1106822" y="2698144"/>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8" name="Rounded Rectangle 15">
            <a:extLst>
              <a:ext uri="{FF2B5EF4-FFF2-40B4-BE49-F238E27FC236}">
                <a16:creationId xmlns:a16="http://schemas.microsoft.com/office/drawing/2014/main" id="{3D5CB131-2E4D-E7C3-1888-F6E8731602EC}"/>
              </a:ext>
            </a:extLst>
          </p:cNvPr>
          <p:cNvSpPr/>
          <p:nvPr/>
        </p:nvSpPr>
        <p:spPr>
          <a:xfrm>
            <a:off x="2549553" y="2698144"/>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9" name="Rounded Rectangle 16">
            <a:extLst>
              <a:ext uri="{FF2B5EF4-FFF2-40B4-BE49-F238E27FC236}">
                <a16:creationId xmlns:a16="http://schemas.microsoft.com/office/drawing/2014/main" id="{E8247A62-B715-DDC9-87FC-6E551D3C654B}"/>
              </a:ext>
            </a:extLst>
          </p:cNvPr>
          <p:cNvSpPr/>
          <p:nvPr/>
        </p:nvSpPr>
        <p:spPr>
          <a:xfrm>
            <a:off x="3992284" y="2698144"/>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Rounded Rectangle 17">
            <a:extLst>
              <a:ext uri="{FF2B5EF4-FFF2-40B4-BE49-F238E27FC236}">
                <a16:creationId xmlns:a16="http://schemas.microsoft.com/office/drawing/2014/main" id="{37666678-62B3-7079-356C-69B5CBB947D1}"/>
              </a:ext>
            </a:extLst>
          </p:cNvPr>
          <p:cNvSpPr/>
          <p:nvPr/>
        </p:nvSpPr>
        <p:spPr>
          <a:xfrm>
            <a:off x="5435014" y="2698144"/>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1" name="Rounded Rectangle 18">
            <a:extLst>
              <a:ext uri="{FF2B5EF4-FFF2-40B4-BE49-F238E27FC236}">
                <a16:creationId xmlns:a16="http://schemas.microsoft.com/office/drawing/2014/main" id="{822897B5-56F5-0FE2-4682-DA313924E31F}"/>
              </a:ext>
            </a:extLst>
          </p:cNvPr>
          <p:cNvSpPr/>
          <p:nvPr/>
        </p:nvSpPr>
        <p:spPr>
          <a:xfrm>
            <a:off x="6877745" y="2698144"/>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2" name="Rounded Rectangle 19">
            <a:extLst>
              <a:ext uri="{FF2B5EF4-FFF2-40B4-BE49-F238E27FC236}">
                <a16:creationId xmlns:a16="http://schemas.microsoft.com/office/drawing/2014/main" id="{186411F8-FD96-ED82-323D-DFAF28453621}"/>
              </a:ext>
            </a:extLst>
          </p:cNvPr>
          <p:cNvSpPr/>
          <p:nvPr/>
        </p:nvSpPr>
        <p:spPr>
          <a:xfrm>
            <a:off x="9765121" y="2698144"/>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3" name="Rounded Rectangle 19">
            <a:extLst>
              <a:ext uri="{FF2B5EF4-FFF2-40B4-BE49-F238E27FC236}">
                <a16:creationId xmlns:a16="http://schemas.microsoft.com/office/drawing/2014/main" id="{C1643C3B-3C94-5A42-1D76-EB3D9CE103A1}"/>
              </a:ext>
            </a:extLst>
          </p:cNvPr>
          <p:cNvSpPr/>
          <p:nvPr/>
        </p:nvSpPr>
        <p:spPr>
          <a:xfrm>
            <a:off x="8320821" y="2698144"/>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4" name="Rounded Rectangle 48">
            <a:extLst>
              <a:ext uri="{FF2B5EF4-FFF2-40B4-BE49-F238E27FC236}">
                <a16:creationId xmlns:a16="http://schemas.microsoft.com/office/drawing/2014/main" id="{61B1BBC8-885E-6469-985C-4772CC53CF0D}"/>
              </a:ext>
            </a:extLst>
          </p:cNvPr>
          <p:cNvSpPr/>
          <p:nvPr/>
        </p:nvSpPr>
        <p:spPr>
          <a:xfrm>
            <a:off x="1106822" y="3804567"/>
            <a:ext cx="9985300" cy="1728489"/>
          </a:xfrm>
          <a:prstGeom prst="roundRect">
            <a:avLst>
              <a:gd name="adj" fmla="val 325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pic>
        <p:nvPicPr>
          <p:cNvPr id="25" name="Graphic 24">
            <a:extLst>
              <a:ext uri="{FF2B5EF4-FFF2-40B4-BE49-F238E27FC236}">
                <a16:creationId xmlns:a16="http://schemas.microsoft.com/office/drawing/2014/main" id="{8F2BF394-B8DF-3AA2-E452-0A81BE3D79E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916" r="-7916"/>
          <a:stretch/>
        </p:blipFill>
        <p:spPr>
          <a:xfrm>
            <a:off x="1524897" y="2799965"/>
            <a:ext cx="490852" cy="423763"/>
          </a:xfrm>
          <a:prstGeom prst="rect">
            <a:avLst/>
          </a:prstGeom>
        </p:spPr>
      </p:pic>
      <p:pic>
        <p:nvPicPr>
          <p:cNvPr id="26" name="Graphic 25">
            <a:extLst>
              <a:ext uri="{FF2B5EF4-FFF2-40B4-BE49-F238E27FC236}">
                <a16:creationId xmlns:a16="http://schemas.microsoft.com/office/drawing/2014/main" id="{4C32072E-9591-ECBB-CB89-12F2F270433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7916" r="-7916"/>
          <a:stretch/>
        </p:blipFill>
        <p:spPr>
          <a:xfrm>
            <a:off x="2967628" y="2799965"/>
            <a:ext cx="490850" cy="423761"/>
          </a:xfrm>
          <a:prstGeom prst="rect">
            <a:avLst/>
          </a:prstGeom>
        </p:spPr>
      </p:pic>
      <p:pic>
        <p:nvPicPr>
          <p:cNvPr id="27" name="Graphic 26">
            <a:extLst>
              <a:ext uri="{FF2B5EF4-FFF2-40B4-BE49-F238E27FC236}">
                <a16:creationId xmlns:a16="http://schemas.microsoft.com/office/drawing/2014/main" id="{6B1094ED-1BAC-8C49-E549-F98BAE85B5A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5853090" y="2799965"/>
            <a:ext cx="490852" cy="423763"/>
          </a:xfrm>
          <a:prstGeom prst="rect">
            <a:avLst/>
          </a:prstGeom>
        </p:spPr>
      </p:pic>
      <p:pic>
        <p:nvPicPr>
          <p:cNvPr id="28" name="Graphic 27">
            <a:extLst>
              <a:ext uri="{FF2B5EF4-FFF2-40B4-BE49-F238E27FC236}">
                <a16:creationId xmlns:a16="http://schemas.microsoft.com/office/drawing/2014/main" id="{BFD3F202-A33F-6D5B-DF73-027A4FA93D9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4396354" y="2787875"/>
            <a:ext cx="518860" cy="447943"/>
          </a:xfrm>
          <a:prstGeom prst="rect">
            <a:avLst/>
          </a:prstGeom>
        </p:spPr>
      </p:pic>
      <p:pic>
        <p:nvPicPr>
          <p:cNvPr id="29" name="Graphic 28">
            <a:extLst>
              <a:ext uri="{FF2B5EF4-FFF2-40B4-BE49-F238E27FC236}">
                <a16:creationId xmlns:a16="http://schemas.microsoft.com/office/drawing/2014/main" id="{9256199F-C861-180A-06D6-7C266868211A}"/>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284553" y="2790238"/>
            <a:ext cx="513386" cy="443217"/>
          </a:xfrm>
          <a:prstGeom prst="rect">
            <a:avLst/>
          </a:prstGeom>
        </p:spPr>
      </p:pic>
      <p:sp>
        <p:nvSpPr>
          <p:cNvPr id="30" name="Rounded Rectangle 14">
            <a:extLst>
              <a:ext uri="{FF2B5EF4-FFF2-40B4-BE49-F238E27FC236}">
                <a16:creationId xmlns:a16="http://schemas.microsoft.com/office/drawing/2014/main" id="{2AF0F374-90DD-697E-1FC0-BC20F6B5CC2B}"/>
              </a:ext>
            </a:extLst>
          </p:cNvPr>
          <p:cNvSpPr/>
          <p:nvPr/>
        </p:nvSpPr>
        <p:spPr>
          <a:xfrm>
            <a:off x="1402835" y="3306152"/>
            <a:ext cx="734975"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Data </a:t>
            </a:r>
          </a:p>
          <a:p>
            <a:pPr algn="ctr">
              <a:defRPr/>
            </a:pPr>
            <a:r>
              <a:rPr lang="en-US" sz="1000" kern="0" dirty="0">
                <a:solidFill>
                  <a:srgbClr val="FFFFFF"/>
                </a:solidFill>
                <a:latin typeface="Segoe UI Semibold"/>
              </a:rPr>
              <a:t>Factory</a:t>
            </a:r>
          </a:p>
        </p:txBody>
      </p:sp>
      <p:sp>
        <p:nvSpPr>
          <p:cNvPr id="31" name="Rounded Rectangle 15">
            <a:extLst>
              <a:ext uri="{FF2B5EF4-FFF2-40B4-BE49-F238E27FC236}">
                <a16:creationId xmlns:a16="http://schemas.microsoft.com/office/drawing/2014/main" id="{1653160E-BCD9-F9D4-C0D6-CCC6D8D60E67}"/>
              </a:ext>
            </a:extLst>
          </p:cNvPr>
          <p:cNvSpPr/>
          <p:nvPr/>
        </p:nvSpPr>
        <p:spPr>
          <a:xfrm>
            <a:off x="2748024" y="3306152"/>
            <a:ext cx="930060"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Synapse Data </a:t>
            </a:r>
          </a:p>
          <a:p>
            <a:pPr algn="ctr">
              <a:defRPr/>
            </a:pPr>
            <a:r>
              <a:rPr lang="en-US" sz="1000" kern="0" dirty="0">
                <a:solidFill>
                  <a:srgbClr val="FFFFFF"/>
                </a:solidFill>
                <a:latin typeface="Segoe UI Semibold"/>
              </a:rPr>
              <a:t>Engineering</a:t>
            </a:r>
          </a:p>
        </p:txBody>
      </p:sp>
      <p:sp>
        <p:nvSpPr>
          <p:cNvPr id="32" name="Rounded Rectangle 16">
            <a:extLst>
              <a:ext uri="{FF2B5EF4-FFF2-40B4-BE49-F238E27FC236}">
                <a16:creationId xmlns:a16="http://schemas.microsoft.com/office/drawing/2014/main" id="{01CC3161-FBF3-E00B-F65E-C7C9C1F88FA8}"/>
              </a:ext>
            </a:extLst>
          </p:cNvPr>
          <p:cNvSpPr/>
          <p:nvPr/>
        </p:nvSpPr>
        <p:spPr>
          <a:xfrm>
            <a:off x="4211170" y="3306152"/>
            <a:ext cx="889228"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Synapse Data</a:t>
            </a:r>
            <a:br>
              <a:rPr lang="en-US" sz="1000" kern="0" dirty="0">
                <a:solidFill>
                  <a:srgbClr val="FFFFFF"/>
                </a:solidFill>
                <a:latin typeface="Segoe UI Semibold"/>
              </a:rPr>
            </a:br>
            <a:r>
              <a:rPr lang="en-US" sz="1000" kern="0" dirty="0">
                <a:solidFill>
                  <a:srgbClr val="FFFFFF"/>
                </a:solidFill>
                <a:latin typeface="Segoe UI Semibold"/>
              </a:rPr>
              <a:t>Warehouse</a:t>
            </a:r>
          </a:p>
        </p:txBody>
      </p:sp>
      <p:sp>
        <p:nvSpPr>
          <p:cNvPr id="33" name="Rounded Rectangle 17">
            <a:extLst>
              <a:ext uri="{FF2B5EF4-FFF2-40B4-BE49-F238E27FC236}">
                <a16:creationId xmlns:a16="http://schemas.microsoft.com/office/drawing/2014/main" id="{B8EDE4EE-194B-3208-60E1-322D02144C6A}"/>
              </a:ext>
            </a:extLst>
          </p:cNvPr>
          <p:cNvSpPr/>
          <p:nvPr/>
        </p:nvSpPr>
        <p:spPr>
          <a:xfrm>
            <a:off x="5653901" y="3306152"/>
            <a:ext cx="889228"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Synapse Data Science</a:t>
            </a:r>
          </a:p>
        </p:txBody>
      </p:sp>
      <p:sp>
        <p:nvSpPr>
          <p:cNvPr id="34" name="Rounded Rectangle 18">
            <a:extLst>
              <a:ext uri="{FF2B5EF4-FFF2-40B4-BE49-F238E27FC236}">
                <a16:creationId xmlns:a16="http://schemas.microsoft.com/office/drawing/2014/main" id="{4EDCEC65-BF0C-F4AF-D3E2-FF7177E9171E}"/>
              </a:ext>
            </a:extLst>
          </p:cNvPr>
          <p:cNvSpPr/>
          <p:nvPr/>
        </p:nvSpPr>
        <p:spPr>
          <a:xfrm>
            <a:off x="6906083" y="3306152"/>
            <a:ext cx="1270326"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Synapse Real </a:t>
            </a:r>
            <a:br>
              <a:rPr lang="en-US" sz="1000" kern="0" dirty="0">
                <a:solidFill>
                  <a:srgbClr val="FFFFFF"/>
                </a:solidFill>
                <a:latin typeface="Segoe UI Semibold"/>
              </a:rPr>
            </a:br>
            <a:r>
              <a:rPr lang="en-US" sz="1000" kern="0" dirty="0">
                <a:solidFill>
                  <a:srgbClr val="FFFFFF"/>
                </a:solidFill>
                <a:latin typeface="Segoe UI Semibold"/>
              </a:rPr>
              <a:t>Time Analytics</a:t>
            </a:r>
          </a:p>
        </p:txBody>
      </p:sp>
      <p:pic>
        <p:nvPicPr>
          <p:cNvPr id="35" name="Graphic 34">
            <a:extLst>
              <a:ext uri="{FF2B5EF4-FFF2-40B4-BE49-F238E27FC236}">
                <a16:creationId xmlns:a16="http://schemas.microsoft.com/office/drawing/2014/main" id="{0214B00C-9847-1D9A-087D-43EB75004772}"/>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8738896" y="2799965"/>
            <a:ext cx="490852" cy="423763"/>
          </a:xfrm>
          <a:prstGeom prst="rect">
            <a:avLst/>
          </a:prstGeom>
        </p:spPr>
      </p:pic>
      <p:sp>
        <p:nvSpPr>
          <p:cNvPr id="36" name="Rounded Rectangle 19">
            <a:extLst>
              <a:ext uri="{FF2B5EF4-FFF2-40B4-BE49-F238E27FC236}">
                <a16:creationId xmlns:a16="http://schemas.microsoft.com/office/drawing/2014/main" id="{AE3954C2-26E9-9D88-032F-55D821196ACA}"/>
              </a:ext>
            </a:extLst>
          </p:cNvPr>
          <p:cNvSpPr/>
          <p:nvPr/>
        </p:nvSpPr>
        <p:spPr>
          <a:xfrm>
            <a:off x="8600955" y="3386073"/>
            <a:ext cx="766733" cy="15984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dirty="0">
                <a:solidFill>
                  <a:srgbClr val="FFFFFF"/>
                </a:solidFill>
                <a:latin typeface="Segoe UI Semibold"/>
              </a:rPr>
              <a:t>Power BI</a:t>
            </a:r>
          </a:p>
        </p:txBody>
      </p:sp>
      <p:sp>
        <p:nvSpPr>
          <p:cNvPr id="37" name="Rounded Rectangle 19">
            <a:extLst>
              <a:ext uri="{FF2B5EF4-FFF2-40B4-BE49-F238E27FC236}">
                <a16:creationId xmlns:a16="http://schemas.microsoft.com/office/drawing/2014/main" id="{C284280C-6994-4914-A860-591EBF130DB3}"/>
              </a:ext>
            </a:extLst>
          </p:cNvPr>
          <p:cNvSpPr/>
          <p:nvPr/>
        </p:nvSpPr>
        <p:spPr>
          <a:xfrm>
            <a:off x="9977203" y="3306152"/>
            <a:ext cx="902838"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dirty="0">
                <a:solidFill>
                  <a:srgbClr val="FFFFFF"/>
                </a:solidFill>
                <a:latin typeface="Segoe UI Semibold"/>
              </a:rPr>
              <a:t>Data Activator</a:t>
            </a:r>
            <a:br>
              <a:rPr lang="en-US" sz="1000" dirty="0">
                <a:solidFill>
                  <a:srgbClr val="FFFFFF"/>
                </a:solidFill>
                <a:latin typeface="Segoe UI Semibold"/>
              </a:rPr>
            </a:br>
            <a:r>
              <a:rPr lang="en-US" sz="1000" dirty="0">
                <a:solidFill>
                  <a:srgbClr val="FFFFFF"/>
                </a:solidFill>
                <a:latin typeface="Segoe UI Semibold"/>
              </a:rPr>
              <a:t>(coming soon)</a:t>
            </a:r>
          </a:p>
        </p:txBody>
      </p:sp>
      <p:pic>
        <p:nvPicPr>
          <p:cNvPr id="38" name="Picture 26">
            <a:extLst>
              <a:ext uri="{FF2B5EF4-FFF2-40B4-BE49-F238E27FC236}">
                <a16:creationId xmlns:a16="http://schemas.microsoft.com/office/drawing/2014/main" id="{679DE8FC-5800-8930-8B73-8425F8F86D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8910" b="8910"/>
          <a:stretch/>
        </p:blipFill>
        <p:spPr>
          <a:xfrm>
            <a:off x="10181913" y="2809102"/>
            <a:ext cx="493419" cy="405489"/>
          </a:xfrm>
          <a:prstGeom prst="rect">
            <a:avLst/>
          </a:prstGeom>
        </p:spPr>
      </p:pic>
      <p:sp>
        <p:nvSpPr>
          <p:cNvPr id="39" name="Rounded Rectangle 45">
            <a:extLst>
              <a:ext uri="{FF2B5EF4-FFF2-40B4-BE49-F238E27FC236}">
                <a16:creationId xmlns:a16="http://schemas.microsoft.com/office/drawing/2014/main" id="{9063137B-C9B0-EF57-3034-F61CDA72590A}"/>
              </a:ext>
            </a:extLst>
          </p:cNvPr>
          <p:cNvSpPr/>
          <p:nvPr/>
        </p:nvSpPr>
        <p:spPr>
          <a:xfrm>
            <a:off x="5696512" y="4935603"/>
            <a:ext cx="805925" cy="250984"/>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Segoe UI" panose="020B0502040204020203" pitchFamily="34" charset="0"/>
              </a:rPr>
              <a:t>OneLake</a:t>
            </a:r>
          </a:p>
        </p:txBody>
      </p:sp>
      <p:pic>
        <p:nvPicPr>
          <p:cNvPr id="40" name="Picture 39" descr="Logo, company name&#10;&#10;Description automatically generated">
            <a:extLst>
              <a:ext uri="{FF2B5EF4-FFF2-40B4-BE49-F238E27FC236}">
                <a16:creationId xmlns:a16="http://schemas.microsoft.com/office/drawing/2014/main" id="{D3F03697-F453-F374-2480-ED6DA3DC4421}"/>
              </a:ext>
            </a:extLst>
          </p:cNvPr>
          <p:cNvPicPr>
            <a:picLocks noChangeAspect="1"/>
          </p:cNvPicPr>
          <p:nvPr/>
        </p:nvPicPr>
        <p:blipFill rotWithShape="1">
          <a:blip r:embed="rId16">
            <a:extLst>
              <a:ext uri="{28A0092B-C50C-407E-A947-70E740481C1C}">
                <a14:useLocalDpi xmlns:a14="http://schemas.microsoft.com/office/drawing/2010/main" val="0"/>
              </a:ext>
            </a:extLst>
          </a:blip>
          <a:srcRect l="-7916" r="-7916"/>
          <a:stretch/>
        </p:blipFill>
        <p:spPr>
          <a:xfrm>
            <a:off x="5719197" y="4136026"/>
            <a:ext cx="760550" cy="657882"/>
          </a:xfrm>
          <a:prstGeom prst="rect">
            <a:avLst/>
          </a:prstGeom>
        </p:spPr>
      </p:pic>
    </p:spTree>
    <p:extLst>
      <p:ext uri="{BB962C8B-B14F-4D97-AF65-F5344CB8AC3E}">
        <p14:creationId xmlns:p14="http://schemas.microsoft.com/office/powerpoint/2010/main" val="3243401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A826-579F-BAC8-704D-F8859CC5DD0D}"/>
              </a:ext>
            </a:extLst>
          </p:cNvPr>
          <p:cNvSpPr>
            <a:spLocks noGrp="1"/>
          </p:cNvSpPr>
          <p:nvPr>
            <p:ph type="title"/>
          </p:nvPr>
        </p:nvSpPr>
        <p:spPr>
          <a:xfrm>
            <a:off x="803275" y="365760"/>
            <a:ext cx="10151237" cy="1325562"/>
          </a:xfrm>
        </p:spPr>
        <p:txBody>
          <a:bodyPr anchor="t"/>
          <a:lstStyle/>
          <a:p>
            <a:r>
              <a:rPr lang="en-DE" dirty="0"/>
              <a:t>The </a:t>
            </a:r>
            <a:r>
              <a:rPr lang="en-DE" sz="1600" dirty="0"/>
              <a:t>(awesomeness) </a:t>
            </a:r>
            <a:r>
              <a:rPr lang="en-DE" dirty="0"/>
              <a:t>of Fabric </a:t>
            </a:r>
            <a:r>
              <a:rPr lang="en-DE" sz="800" dirty="0"/>
              <a:t>(probably I’m biased)</a:t>
            </a:r>
          </a:p>
        </p:txBody>
      </p:sp>
      <p:grpSp>
        <p:nvGrpSpPr>
          <p:cNvPr id="41" name="Group 40">
            <a:extLst>
              <a:ext uri="{FF2B5EF4-FFF2-40B4-BE49-F238E27FC236}">
                <a16:creationId xmlns:a16="http://schemas.microsoft.com/office/drawing/2014/main" id="{9967B181-266D-9997-A123-587DC70D9F2E}"/>
              </a:ext>
            </a:extLst>
          </p:cNvPr>
          <p:cNvGrpSpPr/>
          <p:nvPr/>
        </p:nvGrpSpPr>
        <p:grpSpPr>
          <a:xfrm>
            <a:off x="7597588" y="2023935"/>
            <a:ext cx="4011800" cy="4122075"/>
            <a:chOff x="7597588" y="2023935"/>
            <a:chExt cx="4011800" cy="4122075"/>
          </a:xfrm>
        </p:grpSpPr>
        <p:sp>
          <p:nvSpPr>
            <p:cNvPr id="42" name="Rounded Rectangle 41">
              <a:extLst>
                <a:ext uri="{FF2B5EF4-FFF2-40B4-BE49-F238E27FC236}">
                  <a16:creationId xmlns:a16="http://schemas.microsoft.com/office/drawing/2014/main" id="{27834EC6-708B-62A3-503B-7BB0788E3471}"/>
                </a:ext>
                <a:ext uri="{C183D7F6-B498-43B3-948B-1728B52AA6E4}">
                  <adec:decorative xmlns:adec="http://schemas.microsoft.com/office/drawing/2017/decorative" val="1"/>
                </a:ext>
              </a:extLst>
            </p:cNvPr>
            <p:cNvSpPr/>
            <p:nvPr/>
          </p:nvSpPr>
          <p:spPr bwMode="auto">
            <a:xfrm>
              <a:off x="7597588" y="2023935"/>
              <a:ext cx="4011800" cy="4122075"/>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3" name="TextBox 42">
              <a:extLst>
                <a:ext uri="{FF2B5EF4-FFF2-40B4-BE49-F238E27FC236}">
                  <a16:creationId xmlns:a16="http://schemas.microsoft.com/office/drawing/2014/main" id="{3ED16609-A73E-21D6-985F-6BB975D24EFC}"/>
                </a:ext>
              </a:extLst>
            </p:cNvPr>
            <p:cNvSpPr txBox="1"/>
            <p:nvPr/>
          </p:nvSpPr>
          <p:spPr>
            <a:xfrm>
              <a:off x="7856182" y="2233183"/>
              <a:ext cx="349461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the compute engines store their data automatically in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OneLake</a:t>
              </a: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The data is stored in a single common format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49C5B1"/>
                  </a:solidFill>
                  <a:effectLst/>
                  <a:uLnTx/>
                  <a:uFillTx/>
                  <a:latin typeface="Segoe UI" panose="020B0502040204020203" pitchFamily="34" charset="0"/>
                  <a:ea typeface="+mn-ea"/>
                  <a:cs typeface="Segoe UI" panose="020B0502040204020203" pitchFamily="34" charset="0"/>
                </a:rPr>
                <a:t>Delta – Parquet</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 open standards format,</a:t>
              </a: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is the storage format for all tabular data in Analytics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vNext</a:t>
              </a: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Once data is stored in the lake, it is directly accessible by all the engines without needing</a:t>
              </a: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any import/export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the compute engines have been fully optimized to work with Delta Parquet as their native format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Shared universal security model is enforced across all the engines</a:t>
              </a:r>
            </a:p>
          </p:txBody>
        </p:sp>
        <p:cxnSp>
          <p:nvCxnSpPr>
            <p:cNvPr id="44" name="Straight Connector 43">
              <a:extLst>
                <a:ext uri="{FF2B5EF4-FFF2-40B4-BE49-F238E27FC236}">
                  <a16:creationId xmlns:a16="http://schemas.microsoft.com/office/drawing/2014/main" id="{70AE9AA2-DE18-96B4-475E-65DBBB35B4F7}"/>
                </a:ext>
              </a:extLst>
            </p:cNvPr>
            <p:cNvCxnSpPr>
              <a:cxnSpLocks/>
            </p:cNvCxnSpPr>
            <p:nvPr/>
          </p:nvCxnSpPr>
          <p:spPr>
            <a:xfrm>
              <a:off x="7856182" y="272833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DD94C30-770C-C877-AFE2-AD5D3654C977}"/>
                </a:ext>
              </a:extLst>
            </p:cNvPr>
            <p:cNvCxnSpPr>
              <a:cxnSpLocks/>
            </p:cNvCxnSpPr>
            <p:nvPr/>
          </p:nvCxnSpPr>
          <p:spPr>
            <a:xfrm>
              <a:off x="7856182" y="3130505"/>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CC40E9-391B-4ED9-9DF3-0B158192AE41}"/>
                </a:ext>
              </a:extLst>
            </p:cNvPr>
            <p:cNvCxnSpPr>
              <a:cxnSpLocks/>
            </p:cNvCxnSpPr>
            <p:nvPr/>
          </p:nvCxnSpPr>
          <p:spPr>
            <a:xfrm>
              <a:off x="7856182" y="4627354"/>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4F01EB-3057-BD4A-5FCF-C99D7F9496E7}"/>
                </a:ext>
              </a:extLst>
            </p:cNvPr>
            <p:cNvCxnSpPr>
              <a:cxnSpLocks/>
            </p:cNvCxnSpPr>
            <p:nvPr/>
          </p:nvCxnSpPr>
          <p:spPr>
            <a:xfrm>
              <a:off x="7856182" y="3886278"/>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6F276B-EECA-2814-F8C1-98AB65F5C1D0}"/>
                </a:ext>
              </a:extLst>
            </p:cNvPr>
            <p:cNvCxnSpPr>
              <a:cxnSpLocks/>
            </p:cNvCxnSpPr>
            <p:nvPr/>
          </p:nvCxnSpPr>
          <p:spPr>
            <a:xfrm>
              <a:off x="7856182" y="5392900"/>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Rounded Rectangle 38">
            <a:extLst>
              <a:ext uri="{FF2B5EF4-FFF2-40B4-BE49-F238E27FC236}">
                <a16:creationId xmlns:a16="http://schemas.microsoft.com/office/drawing/2014/main" id="{1EBF65F5-7AC8-A670-6A2F-A5FB286160C4}"/>
              </a:ext>
            </a:extLst>
          </p:cNvPr>
          <p:cNvSpPr/>
          <p:nvPr/>
        </p:nvSpPr>
        <p:spPr bwMode="auto">
          <a:xfrm>
            <a:off x="584201" y="2023936"/>
            <a:ext cx="6701167" cy="412208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0" name="Rounded Rectangle 45">
            <a:extLst>
              <a:ext uri="{FF2B5EF4-FFF2-40B4-BE49-F238E27FC236}">
                <a16:creationId xmlns:a16="http://schemas.microsoft.com/office/drawing/2014/main" id="{8F08883D-DA09-93C4-6375-D4748A4C6D5A}"/>
              </a:ext>
            </a:extLst>
          </p:cNvPr>
          <p:cNvSpPr/>
          <p:nvPr/>
        </p:nvSpPr>
        <p:spPr>
          <a:xfrm>
            <a:off x="730299" y="4763280"/>
            <a:ext cx="6408971" cy="1203945"/>
          </a:xfrm>
          <a:prstGeom prst="roundRect">
            <a:avLst>
              <a:gd name="adj" fmla="val 5908"/>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0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51" name="Picture 50" descr="Logo, company name&#10;&#10;Description automatically generated">
            <a:extLst>
              <a:ext uri="{FF2B5EF4-FFF2-40B4-BE49-F238E27FC236}">
                <a16:creationId xmlns:a16="http://schemas.microsoft.com/office/drawing/2014/main" id="{1838B74B-A0FA-260D-5C23-84756CA848C3}"/>
              </a:ext>
            </a:extLst>
          </p:cNvPr>
          <p:cNvPicPr>
            <a:picLocks noChangeAspect="1"/>
          </p:cNvPicPr>
          <p:nvPr/>
        </p:nvPicPr>
        <p:blipFill rotWithShape="1">
          <a:blip r:embed="rId2">
            <a:extLst>
              <a:ext uri="{28A0092B-C50C-407E-A947-70E740481C1C}">
                <a14:useLocalDpi xmlns:a14="http://schemas.microsoft.com/office/drawing/2010/main" val="0"/>
              </a:ext>
            </a:extLst>
          </a:blip>
          <a:srcRect l="-7916" r="-7916"/>
          <a:stretch/>
        </p:blipFill>
        <p:spPr>
          <a:xfrm>
            <a:off x="3653419" y="4944401"/>
            <a:ext cx="562731" cy="486767"/>
          </a:xfrm>
          <a:prstGeom prst="rect">
            <a:avLst/>
          </a:prstGeom>
        </p:spPr>
      </p:pic>
      <p:sp>
        <p:nvSpPr>
          <p:cNvPr id="52" name="Rounded Rectangle 45">
            <a:extLst>
              <a:ext uri="{FF2B5EF4-FFF2-40B4-BE49-F238E27FC236}">
                <a16:creationId xmlns:a16="http://schemas.microsoft.com/office/drawing/2014/main" id="{38A593DD-4280-F90C-0883-15777EE5B2D7}"/>
              </a:ext>
            </a:extLst>
          </p:cNvPr>
          <p:cNvSpPr/>
          <p:nvPr/>
        </p:nvSpPr>
        <p:spPr>
          <a:xfrm>
            <a:off x="730299" y="3430565"/>
            <a:ext cx="6408971" cy="1203945"/>
          </a:xfrm>
          <a:prstGeom prst="roundRect">
            <a:avLst>
              <a:gd name="adj" fmla="val 4731"/>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Compute</a:t>
            </a:r>
          </a:p>
        </p:txBody>
      </p:sp>
      <p:sp>
        <p:nvSpPr>
          <p:cNvPr id="53" name="Cylinder 22">
            <a:extLst>
              <a:ext uri="{FF2B5EF4-FFF2-40B4-BE49-F238E27FC236}">
                <a16:creationId xmlns:a16="http://schemas.microsoft.com/office/drawing/2014/main" id="{CCCE6399-DFE8-922E-AFB1-BFE18A05D858}"/>
              </a:ext>
            </a:extLst>
          </p:cNvPr>
          <p:cNvSpPr/>
          <p:nvPr/>
        </p:nvSpPr>
        <p:spPr bwMode="auto">
          <a:xfrm>
            <a:off x="858461" y="4905993"/>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Customers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360</a:t>
            </a:r>
          </a:p>
        </p:txBody>
      </p:sp>
      <p:sp>
        <p:nvSpPr>
          <p:cNvPr id="54" name="Cylinder 88">
            <a:extLst>
              <a:ext uri="{FF2B5EF4-FFF2-40B4-BE49-F238E27FC236}">
                <a16:creationId xmlns:a16="http://schemas.microsoft.com/office/drawing/2014/main" id="{981560FA-67CC-3A48-7F6E-F13B638DA197}"/>
              </a:ext>
            </a:extLst>
          </p:cNvPr>
          <p:cNvSpPr/>
          <p:nvPr/>
        </p:nvSpPr>
        <p:spPr bwMode="auto">
          <a:xfrm>
            <a:off x="1942005" y="4905993"/>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sp>
        <p:nvSpPr>
          <p:cNvPr id="55" name="Cylinder 89">
            <a:extLst>
              <a:ext uri="{FF2B5EF4-FFF2-40B4-BE49-F238E27FC236}">
                <a16:creationId xmlns:a16="http://schemas.microsoft.com/office/drawing/2014/main" id="{4588D1CC-81A4-CDE3-CB43-58B8BA905E0B}"/>
              </a:ext>
            </a:extLst>
          </p:cNvPr>
          <p:cNvSpPr/>
          <p:nvPr/>
        </p:nvSpPr>
        <p:spPr bwMode="auto">
          <a:xfrm>
            <a:off x="5192637" y="4905993"/>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Telemetry</a:t>
            </a:r>
          </a:p>
        </p:txBody>
      </p:sp>
      <p:sp>
        <p:nvSpPr>
          <p:cNvPr id="56" name="Cylinder 91">
            <a:extLst>
              <a:ext uri="{FF2B5EF4-FFF2-40B4-BE49-F238E27FC236}">
                <a16:creationId xmlns:a16="http://schemas.microsoft.com/office/drawing/2014/main" id="{9E73BAC1-0C94-3DA8-E4D3-A4835D8BB799}"/>
              </a:ext>
            </a:extLst>
          </p:cNvPr>
          <p:cNvSpPr/>
          <p:nvPr/>
        </p:nvSpPr>
        <p:spPr bwMode="auto">
          <a:xfrm>
            <a:off x="6276181" y="4905993"/>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Business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KPIs</a:t>
            </a:r>
          </a:p>
        </p:txBody>
      </p:sp>
      <p:sp>
        <p:nvSpPr>
          <p:cNvPr id="57" name="TextBox 56">
            <a:extLst>
              <a:ext uri="{FF2B5EF4-FFF2-40B4-BE49-F238E27FC236}">
                <a16:creationId xmlns:a16="http://schemas.microsoft.com/office/drawing/2014/main" id="{2E58820E-1CDD-2B8A-CE2D-CD77578B3F39}"/>
              </a:ext>
            </a:extLst>
          </p:cNvPr>
          <p:cNvSpPr txBox="1"/>
          <p:nvPr/>
        </p:nvSpPr>
        <p:spPr>
          <a:xfrm>
            <a:off x="990354" y="5551340"/>
            <a:ext cx="471140" cy="4154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Segoe UI"/>
                <a:ea typeface="+mn-ea"/>
                <a:cs typeface="+mn-cs"/>
              </a:rPr>
              <a:t>Delta – Parquet Format</a:t>
            </a:r>
          </a:p>
        </p:txBody>
      </p:sp>
      <p:sp>
        <p:nvSpPr>
          <p:cNvPr id="58" name="TextBox 57">
            <a:extLst>
              <a:ext uri="{FF2B5EF4-FFF2-40B4-BE49-F238E27FC236}">
                <a16:creationId xmlns:a16="http://schemas.microsoft.com/office/drawing/2014/main" id="{7E054500-191C-AF41-5401-C17DF413228A}"/>
              </a:ext>
            </a:extLst>
          </p:cNvPr>
          <p:cNvSpPr txBox="1"/>
          <p:nvPr/>
        </p:nvSpPr>
        <p:spPr>
          <a:xfrm>
            <a:off x="2073898" y="5551340"/>
            <a:ext cx="471140" cy="4154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a:ea typeface="+mn-ea"/>
                <a:cs typeface="+mn-cs"/>
              </a:rPr>
              <a:t>Delta – Parquet Format</a:t>
            </a:r>
          </a:p>
        </p:txBody>
      </p:sp>
      <p:sp>
        <p:nvSpPr>
          <p:cNvPr id="59" name="TextBox 58">
            <a:extLst>
              <a:ext uri="{FF2B5EF4-FFF2-40B4-BE49-F238E27FC236}">
                <a16:creationId xmlns:a16="http://schemas.microsoft.com/office/drawing/2014/main" id="{45BEA01A-0610-A90F-9ADA-7D3567BCF059}"/>
              </a:ext>
            </a:extLst>
          </p:cNvPr>
          <p:cNvSpPr txBox="1"/>
          <p:nvPr/>
        </p:nvSpPr>
        <p:spPr>
          <a:xfrm>
            <a:off x="5324530" y="5551340"/>
            <a:ext cx="471140" cy="4154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a:ea typeface="+mn-ea"/>
                <a:cs typeface="+mn-cs"/>
              </a:rPr>
              <a:t>Delta – Parquet Format</a:t>
            </a:r>
          </a:p>
        </p:txBody>
      </p:sp>
      <p:sp>
        <p:nvSpPr>
          <p:cNvPr id="60" name="TextBox 59">
            <a:extLst>
              <a:ext uri="{FF2B5EF4-FFF2-40B4-BE49-F238E27FC236}">
                <a16:creationId xmlns:a16="http://schemas.microsoft.com/office/drawing/2014/main" id="{86B7E8F4-77E2-55D2-31CD-6323DC26467F}"/>
              </a:ext>
            </a:extLst>
          </p:cNvPr>
          <p:cNvSpPr txBox="1"/>
          <p:nvPr/>
        </p:nvSpPr>
        <p:spPr>
          <a:xfrm>
            <a:off x="6408074" y="5551340"/>
            <a:ext cx="471140" cy="4154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a:ea typeface="+mn-ea"/>
                <a:cs typeface="+mn-cs"/>
              </a:rPr>
              <a:t>Delta – Parquet Format</a:t>
            </a:r>
          </a:p>
        </p:txBody>
      </p:sp>
      <p:grpSp>
        <p:nvGrpSpPr>
          <p:cNvPr id="61" name="Group 60">
            <a:extLst>
              <a:ext uri="{FF2B5EF4-FFF2-40B4-BE49-F238E27FC236}">
                <a16:creationId xmlns:a16="http://schemas.microsoft.com/office/drawing/2014/main" id="{4CBCABAF-87A1-2852-B31F-134BC13E0465}"/>
              </a:ext>
            </a:extLst>
          </p:cNvPr>
          <p:cNvGrpSpPr/>
          <p:nvPr/>
        </p:nvGrpSpPr>
        <p:grpSpPr>
          <a:xfrm>
            <a:off x="1225924" y="3293141"/>
            <a:ext cx="873291" cy="1612852"/>
            <a:chOff x="1225924" y="3293141"/>
            <a:chExt cx="873291" cy="1612852"/>
          </a:xfrm>
        </p:grpSpPr>
        <p:cxnSp>
          <p:nvCxnSpPr>
            <p:cNvPr id="62" name="Straight Connector 61">
              <a:extLst>
                <a:ext uri="{FF2B5EF4-FFF2-40B4-BE49-F238E27FC236}">
                  <a16:creationId xmlns:a16="http://schemas.microsoft.com/office/drawing/2014/main" id="{A0DEB366-A865-1509-44F5-151044C8D750}"/>
                </a:ext>
              </a:extLst>
            </p:cNvPr>
            <p:cNvCxnSpPr>
              <a:cxnSpLocks/>
            </p:cNvCxnSpPr>
            <p:nvPr/>
          </p:nvCxnSpPr>
          <p:spPr>
            <a:xfrm>
              <a:off x="1225924" y="3293141"/>
              <a:ext cx="0" cy="1612852"/>
            </a:xfrm>
            <a:prstGeom prst="line">
              <a:avLst/>
            </a:prstGeom>
            <a:noFill/>
            <a:ln w="19050" cap="rnd" cmpd="sng" algn="ctr">
              <a:solidFill>
                <a:schemeClr val="tx1"/>
              </a:solidFill>
              <a:prstDash val="solid"/>
              <a:headEnd type="none" w="med" len="med"/>
              <a:tailEnd type="arrow" w="lg" len="sm"/>
            </a:ln>
            <a:effectLst/>
          </p:spPr>
        </p:cxnSp>
        <p:grpSp>
          <p:nvGrpSpPr>
            <p:cNvPr id="63" name="Group 62">
              <a:extLst>
                <a:ext uri="{FF2B5EF4-FFF2-40B4-BE49-F238E27FC236}">
                  <a16:creationId xmlns:a16="http://schemas.microsoft.com/office/drawing/2014/main" id="{844B6D45-C6CD-C2C4-C9EE-0A43439D1629}"/>
                </a:ext>
              </a:extLst>
            </p:cNvPr>
            <p:cNvGrpSpPr/>
            <p:nvPr/>
          </p:nvGrpSpPr>
          <p:grpSpPr>
            <a:xfrm>
              <a:off x="1229229" y="3301795"/>
              <a:ext cx="869986" cy="499460"/>
              <a:chOff x="1229229" y="3301795"/>
              <a:chExt cx="869986" cy="499460"/>
            </a:xfrm>
          </p:grpSpPr>
          <p:sp>
            <p:nvSpPr>
              <p:cNvPr id="64" name="Arc 63">
                <a:extLst>
                  <a:ext uri="{FF2B5EF4-FFF2-40B4-BE49-F238E27FC236}">
                    <a16:creationId xmlns:a16="http://schemas.microsoft.com/office/drawing/2014/main" id="{B3D6F00F-F973-C200-1564-E7ABB4830F33}"/>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Arc 64">
                <a:extLst>
                  <a:ext uri="{FF2B5EF4-FFF2-40B4-BE49-F238E27FC236}">
                    <a16:creationId xmlns:a16="http://schemas.microsoft.com/office/drawing/2014/main" id="{BC508BBB-8FDC-D43D-17EC-2232D70A58AF}"/>
                  </a:ext>
                </a:extLst>
              </p:cNvPr>
              <p:cNvSpPr/>
              <p:nvPr/>
            </p:nvSpPr>
            <p:spPr>
              <a:xfrm rot="10800000" flipV="1">
                <a:off x="1229229"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74A3B93-0595-9831-7DD8-532D276A5278}"/>
                  </a:ext>
                </a:extLst>
              </p:cNvPr>
              <p:cNvCxnSpPr>
                <a:cxnSpLocks/>
              </p:cNvCxnSpPr>
              <p:nvPr/>
            </p:nvCxnSpPr>
            <p:spPr>
              <a:xfrm>
                <a:off x="1314449" y="3617655"/>
                <a:ext cx="695325" cy="0"/>
              </a:xfrm>
              <a:prstGeom prst="line">
                <a:avLst/>
              </a:prstGeom>
              <a:noFill/>
              <a:ln w="19050" cap="rnd" cmpd="sng" algn="ctr">
                <a:solidFill>
                  <a:schemeClr val="tx1"/>
                </a:solidFill>
                <a:prstDash val="solid"/>
                <a:headEnd type="none" w="med" len="med"/>
                <a:tailEnd type="none" w="lg" len="sm"/>
              </a:ln>
              <a:effectLst/>
            </p:spPr>
          </p:cxnSp>
          <p:cxnSp>
            <p:nvCxnSpPr>
              <p:cNvPr id="67" name="Straight Connector 66">
                <a:extLst>
                  <a:ext uri="{FF2B5EF4-FFF2-40B4-BE49-F238E27FC236}">
                    <a16:creationId xmlns:a16="http://schemas.microsoft.com/office/drawing/2014/main" id="{5F98DD6A-98C6-2937-E2E5-5F61F66AB4FF}"/>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grpSp>
        <p:nvGrpSpPr>
          <p:cNvPr id="68" name="Group 67">
            <a:extLst>
              <a:ext uri="{FF2B5EF4-FFF2-40B4-BE49-F238E27FC236}">
                <a16:creationId xmlns:a16="http://schemas.microsoft.com/office/drawing/2014/main" id="{605B34F5-1E25-2EEF-34E4-E8B44DBF9D25}"/>
              </a:ext>
            </a:extLst>
          </p:cNvPr>
          <p:cNvGrpSpPr/>
          <p:nvPr/>
        </p:nvGrpSpPr>
        <p:grpSpPr>
          <a:xfrm>
            <a:off x="2307532" y="3301796"/>
            <a:ext cx="1622863" cy="1604197"/>
            <a:chOff x="2307532" y="3301796"/>
            <a:chExt cx="1622863" cy="1604197"/>
          </a:xfrm>
        </p:grpSpPr>
        <p:cxnSp>
          <p:nvCxnSpPr>
            <p:cNvPr id="69" name="Straight Connector 68">
              <a:extLst>
                <a:ext uri="{FF2B5EF4-FFF2-40B4-BE49-F238E27FC236}">
                  <a16:creationId xmlns:a16="http://schemas.microsoft.com/office/drawing/2014/main" id="{8A04A4A0-4B01-7F00-1FE5-4277AE4BBD19}"/>
                </a:ext>
              </a:extLst>
            </p:cNvPr>
            <p:cNvCxnSpPr>
              <a:cxnSpLocks/>
              <a:stCxn id="118" idx="0"/>
            </p:cNvCxnSpPr>
            <p:nvPr/>
          </p:nvCxnSpPr>
          <p:spPr>
            <a:xfrm>
              <a:off x="2309468"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70" name="Group 69">
              <a:extLst>
                <a:ext uri="{FF2B5EF4-FFF2-40B4-BE49-F238E27FC236}">
                  <a16:creationId xmlns:a16="http://schemas.microsoft.com/office/drawing/2014/main" id="{905F8F93-2FB2-5037-456E-8FFBD1A28431}"/>
                </a:ext>
              </a:extLst>
            </p:cNvPr>
            <p:cNvGrpSpPr/>
            <p:nvPr/>
          </p:nvGrpSpPr>
          <p:grpSpPr>
            <a:xfrm>
              <a:off x="2307532" y="3301796"/>
              <a:ext cx="1622863" cy="499458"/>
              <a:chOff x="2307532" y="3301796"/>
              <a:chExt cx="1622863" cy="499458"/>
            </a:xfrm>
          </p:grpSpPr>
          <p:sp>
            <p:nvSpPr>
              <p:cNvPr id="71" name="Arc 70">
                <a:extLst>
                  <a:ext uri="{FF2B5EF4-FFF2-40B4-BE49-F238E27FC236}">
                    <a16:creationId xmlns:a16="http://schemas.microsoft.com/office/drawing/2014/main" id="{3956342A-C52B-67C2-F355-1EF8049CAD6A}"/>
                  </a:ext>
                </a:extLst>
              </p:cNvPr>
              <p:cNvSpPr/>
              <p:nvPr/>
            </p:nvSpPr>
            <p:spPr>
              <a:xfrm flipV="1">
                <a:off x="374679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Arc 71">
                <a:extLst>
                  <a:ext uri="{FF2B5EF4-FFF2-40B4-BE49-F238E27FC236}">
                    <a16:creationId xmlns:a16="http://schemas.microsoft.com/office/drawing/2014/main" id="{61360F29-EBCB-65F2-8B2F-E8D04D7AF2E1}"/>
                  </a:ext>
                </a:extLst>
              </p:cNvPr>
              <p:cNvSpPr/>
              <p:nvPr/>
            </p:nvSpPr>
            <p:spPr>
              <a:xfrm rot="10800000" flipV="1">
                <a:off x="2307532" y="3617654"/>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1CAE1C46-09FF-1E99-F8EF-549214FCEAAB}"/>
                  </a:ext>
                </a:extLst>
              </p:cNvPr>
              <p:cNvCxnSpPr>
                <a:cxnSpLocks/>
              </p:cNvCxnSpPr>
              <p:nvPr/>
            </p:nvCxnSpPr>
            <p:spPr>
              <a:xfrm>
                <a:off x="2399331" y="3617655"/>
                <a:ext cx="1436568" cy="0"/>
              </a:xfrm>
              <a:prstGeom prst="line">
                <a:avLst/>
              </a:prstGeom>
              <a:noFill/>
              <a:ln w="19050" cap="rnd" cmpd="sng" algn="ctr">
                <a:solidFill>
                  <a:schemeClr val="tx1"/>
                </a:solidFill>
                <a:prstDash val="solid"/>
                <a:headEnd type="none" w="med" len="med"/>
                <a:tailEnd type="none" w="lg" len="sm"/>
              </a:ln>
              <a:effectLst/>
            </p:spPr>
          </p:cxnSp>
          <p:cxnSp>
            <p:nvCxnSpPr>
              <p:cNvPr id="74" name="Straight Connector 73">
                <a:extLst>
                  <a:ext uri="{FF2B5EF4-FFF2-40B4-BE49-F238E27FC236}">
                    <a16:creationId xmlns:a16="http://schemas.microsoft.com/office/drawing/2014/main" id="{88DAC9EB-4796-95BC-A643-E0AB0A8661CE}"/>
                  </a:ext>
                </a:extLst>
              </p:cNvPr>
              <p:cNvCxnSpPr>
                <a:cxnSpLocks/>
                <a:stCxn id="110" idx="2"/>
              </p:cNvCxnSpPr>
              <p:nvPr/>
            </p:nvCxnSpPr>
            <p:spPr>
              <a:xfrm flipH="1">
                <a:off x="3930395" y="3301796"/>
                <a:ext cx="0" cy="222454"/>
              </a:xfrm>
              <a:prstGeom prst="line">
                <a:avLst/>
              </a:prstGeom>
              <a:noFill/>
              <a:ln w="19050" cap="rnd" cmpd="sng" algn="ctr">
                <a:solidFill>
                  <a:schemeClr val="tx1"/>
                </a:solidFill>
                <a:prstDash val="solid"/>
                <a:headEnd type="none" w="med" len="med"/>
                <a:tailEnd type="none" w="lg" len="sm"/>
              </a:ln>
              <a:effectLst/>
            </p:spPr>
          </p:cxnSp>
        </p:grpSp>
      </p:grpSp>
      <p:grpSp>
        <p:nvGrpSpPr>
          <p:cNvPr id="75" name="Group 74">
            <a:extLst>
              <a:ext uri="{FF2B5EF4-FFF2-40B4-BE49-F238E27FC236}">
                <a16:creationId xmlns:a16="http://schemas.microsoft.com/office/drawing/2014/main" id="{959E2578-DEE8-2226-53FE-8733AF1A66D4}"/>
              </a:ext>
            </a:extLst>
          </p:cNvPr>
          <p:cNvGrpSpPr/>
          <p:nvPr/>
        </p:nvGrpSpPr>
        <p:grpSpPr>
          <a:xfrm>
            <a:off x="5793774" y="3301795"/>
            <a:ext cx="849870" cy="1604198"/>
            <a:chOff x="5793774" y="3301795"/>
            <a:chExt cx="849870" cy="1604198"/>
          </a:xfrm>
        </p:grpSpPr>
        <p:cxnSp>
          <p:nvCxnSpPr>
            <p:cNvPr id="76" name="Straight Connector 75">
              <a:extLst>
                <a:ext uri="{FF2B5EF4-FFF2-40B4-BE49-F238E27FC236}">
                  <a16:creationId xmlns:a16="http://schemas.microsoft.com/office/drawing/2014/main" id="{91D4BD4D-428D-8AC5-E5EA-09EEBE9BB89A}"/>
                </a:ext>
              </a:extLst>
            </p:cNvPr>
            <p:cNvCxnSpPr>
              <a:cxnSpLocks/>
              <a:stCxn id="121" idx="0"/>
            </p:cNvCxnSpPr>
            <p:nvPr/>
          </p:nvCxnSpPr>
          <p:spPr>
            <a:xfrm>
              <a:off x="6643644"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77" name="Group 76">
              <a:extLst>
                <a:ext uri="{FF2B5EF4-FFF2-40B4-BE49-F238E27FC236}">
                  <a16:creationId xmlns:a16="http://schemas.microsoft.com/office/drawing/2014/main" id="{485F11BC-B78A-0086-348A-5CE5631EEBF0}"/>
                </a:ext>
              </a:extLst>
            </p:cNvPr>
            <p:cNvGrpSpPr/>
            <p:nvPr/>
          </p:nvGrpSpPr>
          <p:grpSpPr>
            <a:xfrm flipH="1">
              <a:off x="5793774" y="3301795"/>
              <a:ext cx="849870" cy="499460"/>
              <a:chOff x="1249345" y="3301795"/>
              <a:chExt cx="849870" cy="499460"/>
            </a:xfrm>
          </p:grpSpPr>
          <p:sp>
            <p:nvSpPr>
              <p:cNvPr id="78" name="Arc 77">
                <a:extLst>
                  <a:ext uri="{FF2B5EF4-FFF2-40B4-BE49-F238E27FC236}">
                    <a16:creationId xmlns:a16="http://schemas.microsoft.com/office/drawing/2014/main" id="{3FC30268-D43E-D11C-5B7B-554EA28C43E5}"/>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Arc 78">
                <a:extLst>
                  <a:ext uri="{FF2B5EF4-FFF2-40B4-BE49-F238E27FC236}">
                    <a16:creationId xmlns:a16="http://schemas.microsoft.com/office/drawing/2014/main" id="{947E4A6B-B790-AAAA-FA13-62B51E5E03E2}"/>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8BF0A406-3A30-DC1D-79D8-BD38304C11FA}"/>
                  </a:ext>
                </a:extLst>
              </p:cNvPr>
              <p:cNvCxnSpPr>
                <a:cxnSpLocks/>
                <a:stCxn id="79"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81" name="Straight Connector 80">
                <a:extLst>
                  <a:ext uri="{FF2B5EF4-FFF2-40B4-BE49-F238E27FC236}">
                    <a16:creationId xmlns:a16="http://schemas.microsoft.com/office/drawing/2014/main" id="{A0F1D4B5-573F-EF16-1EB1-EE22E4A56B45}"/>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grpSp>
        <p:nvGrpSpPr>
          <p:cNvPr id="82" name="Group 81">
            <a:extLst>
              <a:ext uri="{FF2B5EF4-FFF2-40B4-BE49-F238E27FC236}">
                <a16:creationId xmlns:a16="http://schemas.microsoft.com/office/drawing/2014/main" id="{9CFF9B89-82A4-19F9-DF46-8886863A8563}"/>
              </a:ext>
            </a:extLst>
          </p:cNvPr>
          <p:cNvGrpSpPr/>
          <p:nvPr/>
        </p:nvGrpSpPr>
        <p:grpSpPr>
          <a:xfrm>
            <a:off x="4858521" y="3301795"/>
            <a:ext cx="708487" cy="1604198"/>
            <a:chOff x="4858521" y="3301795"/>
            <a:chExt cx="708487" cy="1604198"/>
          </a:xfrm>
        </p:grpSpPr>
        <p:grpSp>
          <p:nvGrpSpPr>
            <p:cNvPr id="83" name="Group 82">
              <a:extLst>
                <a:ext uri="{FF2B5EF4-FFF2-40B4-BE49-F238E27FC236}">
                  <a16:creationId xmlns:a16="http://schemas.microsoft.com/office/drawing/2014/main" id="{5EE2C25D-0B7D-A00D-DD35-DB2B9C6CE285}"/>
                </a:ext>
              </a:extLst>
            </p:cNvPr>
            <p:cNvGrpSpPr/>
            <p:nvPr/>
          </p:nvGrpSpPr>
          <p:grpSpPr>
            <a:xfrm flipH="1">
              <a:off x="4858521" y="3301795"/>
              <a:ext cx="708487" cy="499460"/>
              <a:chOff x="1390728" y="3301795"/>
              <a:chExt cx="708487" cy="499460"/>
            </a:xfrm>
          </p:grpSpPr>
          <p:sp>
            <p:nvSpPr>
              <p:cNvPr id="85" name="Arc 84">
                <a:extLst>
                  <a:ext uri="{FF2B5EF4-FFF2-40B4-BE49-F238E27FC236}">
                    <a16:creationId xmlns:a16="http://schemas.microsoft.com/office/drawing/2014/main" id="{9CB115A2-2963-72A3-0359-E96A71191C5C}"/>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Arc 85">
                <a:extLst>
                  <a:ext uri="{FF2B5EF4-FFF2-40B4-BE49-F238E27FC236}">
                    <a16:creationId xmlns:a16="http://schemas.microsoft.com/office/drawing/2014/main" id="{E080028D-9346-33A1-3687-7CEF161D5DAC}"/>
                  </a:ext>
                </a:extLst>
              </p:cNvPr>
              <p:cNvSpPr/>
              <p:nvPr/>
            </p:nvSpPr>
            <p:spPr>
              <a:xfrm rot="10800000" flipV="1">
                <a:off x="1390728"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7" name="Straight Connector 86">
                <a:extLst>
                  <a:ext uri="{FF2B5EF4-FFF2-40B4-BE49-F238E27FC236}">
                    <a16:creationId xmlns:a16="http://schemas.microsoft.com/office/drawing/2014/main" id="{F2E9C9CC-D944-0E04-F0E3-C3ECF7D97AEB}"/>
                  </a:ext>
                </a:extLst>
              </p:cNvPr>
              <p:cNvCxnSpPr>
                <a:cxnSpLocks/>
                <a:stCxn id="86" idx="0"/>
              </p:cNvCxnSpPr>
              <p:nvPr/>
            </p:nvCxnSpPr>
            <p:spPr>
              <a:xfrm>
                <a:off x="1482528" y="3617655"/>
                <a:ext cx="527246" cy="0"/>
              </a:xfrm>
              <a:prstGeom prst="line">
                <a:avLst/>
              </a:prstGeom>
              <a:noFill/>
              <a:ln w="19050" cap="rnd" cmpd="sng" algn="ctr">
                <a:solidFill>
                  <a:schemeClr val="tx1"/>
                </a:solidFill>
                <a:prstDash val="solid"/>
                <a:headEnd type="none" w="med" len="med"/>
                <a:tailEnd type="none" w="lg" len="sm"/>
              </a:ln>
              <a:effectLst/>
            </p:spPr>
          </p:cxnSp>
          <p:cxnSp>
            <p:nvCxnSpPr>
              <p:cNvPr id="88" name="Straight Connector 87">
                <a:extLst>
                  <a:ext uri="{FF2B5EF4-FFF2-40B4-BE49-F238E27FC236}">
                    <a16:creationId xmlns:a16="http://schemas.microsoft.com/office/drawing/2014/main" id="{9053E33C-35BE-F826-ED01-DD13D6A4E420}"/>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cxnSp>
          <p:nvCxnSpPr>
            <p:cNvPr id="84" name="Straight Connector 83">
              <a:extLst>
                <a:ext uri="{FF2B5EF4-FFF2-40B4-BE49-F238E27FC236}">
                  <a16:creationId xmlns:a16="http://schemas.microsoft.com/office/drawing/2014/main" id="{CE01DBAE-144C-36AB-796F-930040947FCE}"/>
                </a:ext>
              </a:extLst>
            </p:cNvPr>
            <p:cNvCxnSpPr>
              <a:cxnSpLocks/>
              <a:stCxn id="120" idx="0"/>
            </p:cNvCxnSpPr>
            <p:nvPr/>
          </p:nvCxnSpPr>
          <p:spPr>
            <a:xfrm>
              <a:off x="5560100" y="3695937"/>
              <a:ext cx="0" cy="1210056"/>
            </a:xfrm>
            <a:prstGeom prst="line">
              <a:avLst/>
            </a:prstGeom>
            <a:noFill/>
            <a:ln w="19050" cap="rnd" cmpd="sng" algn="ctr">
              <a:solidFill>
                <a:schemeClr val="tx1"/>
              </a:solidFill>
              <a:prstDash val="solid"/>
              <a:headEnd type="none" w="med" len="med"/>
              <a:tailEnd type="arrow" w="lg" len="sm"/>
            </a:ln>
            <a:effectLst/>
          </p:spPr>
        </p:cxnSp>
      </p:grpSp>
      <p:grpSp>
        <p:nvGrpSpPr>
          <p:cNvPr id="89" name="Group 88">
            <a:extLst>
              <a:ext uri="{FF2B5EF4-FFF2-40B4-BE49-F238E27FC236}">
                <a16:creationId xmlns:a16="http://schemas.microsoft.com/office/drawing/2014/main" id="{7531A989-4D35-AEDC-FC6E-E07BE1B7419C}"/>
              </a:ext>
            </a:extLst>
          </p:cNvPr>
          <p:cNvGrpSpPr/>
          <p:nvPr/>
        </p:nvGrpSpPr>
        <p:grpSpPr>
          <a:xfrm>
            <a:off x="730299" y="2207300"/>
            <a:ext cx="6408971" cy="1094496"/>
            <a:chOff x="730299" y="2207300"/>
            <a:chExt cx="6408971" cy="1094496"/>
          </a:xfrm>
        </p:grpSpPr>
        <p:grpSp>
          <p:nvGrpSpPr>
            <p:cNvPr id="90" name="Group 89">
              <a:extLst>
                <a:ext uri="{FF2B5EF4-FFF2-40B4-BE49-F238E27FC236}">
                  <a16:creationId xmlns:a16="http://schemas.microsoft.com/office/drawing/2014/main" id="{9C62B903-48E9-B25D-EB98-F320C31403CF}"/>
                </a:ext>
              </a:extLst>
            </p:cNvPr>
            <p:cNvGrpSpPr/>
            <p:nvPr/>
          </p:nvGrpSpPr>
          <p:grpSpPr>
            <a:xfrm>
              <a:off x="730299" y="2207300"/>
              <a:ext cx="901138" cy="1094495"/>
              <a:chOff x="730299" y="2207300"/>
              <a:chExt cx="991251" cy="1094495"/>
            </a:xfrm>
          </p:grpSpPr>
          <p:sp>
            <p:nvSpPr>
              <p:cNvPr id="116" name="Rounded Rectangle 14">
                <a:extLst>
                  <a:ext uri="{FF2B5EF4-FFF2-40B4-BE49-F238E27FC236}">
                    <a16:creationId xmlns:a16="http://schemas.microsoft.com/office/drawing/2014/main" id="{8E66D3D5-68D2-D515-E0F7-FFE31BB22FF4}"/>
                  </a:ext>
                </a:extLst>
              </p:cNvPr>
              <p:cNvSpPr/>
              <p:nvPr/>
            </p:nvSpPr>
            <p:spPr>
              <a:xfrm>
                <a:off x="730299"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17" name="Rounded Rectangle 14">
                <a:extLst>
                  <a:ext uri="{FF2B5EF4-FFF2-40B4-BE49-F238E27FC236}">
                    <a16:creationId xmlns:a16="http://schemas.microsoft.com/office/drawing/2014/main" id="{CF942BCF-B177-5A06-9F7C-6B5B283A78B7}"/>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91" name="Group 90">
              <a:extLst>
                <a:ext uri="{FF2B5EF4-FFF2-40B4-BE49-F238E27FC236}">
                  <a16:creationId xmlns:a16="http://schemas.microsoft.com/office/drawing/2014/main" id="{401E6E3B-45EF-0D07-673A-92A5128BA2AF}"/>
                </a:ext>
              </a:extLst>
            </p:cNvPr>
            <p:cNvGrpSpPr/>
            <p:nvPr/>
          </p:nvGrpSpPr>
          <p:grpSpPr>
            <a:xfrm>
              <a:off x="1648651" y="2207300"/>
              <a:ext cx="901138" cy="1094495"/>
              <a:chOff x="1813843" y="2207300"/>
              <a:chExt cx="991251" cy="1094495"/>
            </a:xfrm>
          </p:grpSpPr>
          <p:sp>
            <p:nvSpPr>
              <p:cNvPr id="114" name="Rounded Rectangle 15">
                <a:extLst>
                  <a:ext uri="{FF2B5EF4-FFF2-40B4-BE49-F238E27FC236}">
                    <a16:creationId xmlns:a16="http://schemas.microsoft.com/office/drawing/2014/main" id="{1D1B7625-FB0F-8157-4EEB-78A1AFFA4CB8}"/>
                  </a:ext>
                </a:extLst>
              </p:cNvPr>
              <p:cNvSpPr/>
              <p:nvPr/>
            </p:nvSpPr>
            <p:spPr>
              <a:xfrm>
                <a:off x="1813843"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15" name="Rounded Rectangle 15">
                <a:extLst>
                  <a:ext uri="{FF2B5EF4-FFF2-40B4-BE49-F238E27FC236}">
                    <a16:creationId xmlns:a16="http://schemas.microsoft.com/office/drawing/2014/main" id="{C20187CC-F696-DD59-82F6-0155724EDA4E}"/>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92" name="Group 91">
              <a:extLst>
                <a:ext uri="{FF2B5EF4-FFF2-40B4-BE49-F238E27FC236}">
                  <a16:creationId xmlns:a16="http://schemas.microsoft.com/office/drawing/2014/main" id="{A8445DDF-2285-2D6B-291C-C55BF0F4EFCA}"/>
                </a:ext>
              </a:extLst>
            </p:cNvPr>
            <p:cNvGrpSpPr/>
            <p:nvPr/>
          </p:nvGrpSpPr>
          <p:grpSpPr>
            <a:xfrm>
              <a:off x="2567003" y="2207300"/>
              <a:ext cx="901138" cy="1094495"/>
              <a:chOff x="2897387" y="2207300"/>
              <a:chExt cx="991251" cy="1094495"/>
            </a:xfrm>
          </p:grpSpPr>
          <p:sp>
            <p:nvSpPr>
              <p:cNvPr id="112" name="Rounded Rectangle 17">
                <a:extLst>
                  <a:ext uri="{FF2B5EF4-FFF2-40B4-BE49-F238E27FC236}">
                    <a16:creationId xmlns:a16="http://schemas.microsoft.com/office/drawing/2014/main" id="{486860C8-27FD-96F2-266E-3F2523C05C77}"/>
                  </a:ext>
                </a:extLst>
              </p:cNvPr>
              <p:cNvSpPr/>
              <p:nvPr/>
            </p:nvSpPr>
            <p:spPr>
              <a:xfrm>
                <a:off x="2897387"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13" name="Rounded Rectangle 17">
                <a:extLst>
                  <a:ext uri="{FF2B5EF4-FFF2-40B4-BE49-F238E27FC236}">
                    <a16:creationId xmlns:a16="http://schemas.microsoft.com/office/drawing/2014/main" id="{4B2D5CDF-80C1-6AE0-4C2F-BAD287CC46FE}"/>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93" name="Graphic 92">
              <a:extLst>
                <a:ext uri="{FF2B5EF4-FFF2-40B4-BE49-F238E27FC236}">
                  <a16:creationId xmlns:a16="http://schemas.microsoft.com/office/drawing/2014/main" id="{47AB5D69-D0E6-64CD-906A-82D9BCDD2D5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53" r="-2453"/>
            <a:stretch/>
          </p:blipFill>
          <p:spPr>
            <a:xfrm>
              <a:off x="1008036" y="2359685"/>
              <a:ext cx="345665" cy="329502"/>
            </a:xfrm>
            <a:prstGeom prst="rect">
              <a:avLst/>
            </a:prstGeom>
          </p:spPr>
        </p:pic>
        <p:pic>
          <p:nvPicPr>
            <p:cNvPr id="94" name="Graphic 93">
              <a:extLst>
                <a:ext uri="{FF2B5EF4-FFF2-40B4-BE49-F238E27FC236}">
                  <a16:creationId xmlns:a16="http://schemas.microsoft.com/office/drawing/2014/main" id="{91113B44-05F2-D870-FACB-C9B778987A4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453" r="-2453"/>
            <a:stretch/>
          </p:blipFill>
          <p:spPr>
            <a:xfrm>
              <a:off x="1926388" y="2359686"/>
              <a:ext cx="345664" cy="329500"/>
            </a:xfrm>
            <a:prstGeom prst="rect">
              <a:avLst/>
            </a:prstGeom>
          </p:spPr>
        </p:pic>
        <p:pic>
          <p:nvPicPr>
            <p:cNvPr id="95" name="Graphic 94">
              <a:extLst>
                <a:ext uri="{FF2B5EF4-FFF2-40B4-BE49-F238E27FC236}">
                  <a16:creationId xmlns:a16="http://schemas.microsoft.com/office/drawing/2014/main" id="{3F05B953-37F6-1802-6D9E-6A37B252C74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453" r="-2453"/>
            <a:stretch/>
          </p:blipFill>
          <p:spPr>
            <a:xfrm>
              <a:off x="2844740" y="2359685"/>
              <a:ext cx="345665" cy="329502"/>
            </a:xfrm>
            <a:prstGeom prst="rect">
              <a:avLst/>
            </a:prstGeom>
          </p:spPr>
        </p:pic>
        <p:grpSp>
          <p:nvGrpSpPr>
            <p:cNvPr id="96" name="Group 95">
              <a:extLst>
                <a:ext uri="{FF2B5EF4-FFF2-40B4-BE49-F238E27FC236}">
                  <a16:creationId xmlns:a16="http://schemas.microsoft.com/office/drawing/2014/main" id="{F85611C2-5CBF-45C6-8562-733B8747F009}"/>
                </a:ext>
              </a:extLst>
            </p:cNvPr>
            <p:cNvGrpSpPr/>
            <p:nvPr/>
          </p:nvGrpSpPr>
          <p:grpSpPr>
            <a:xfrm>
              <a:off x="3485355" y="2207301"/>
              <a:ext cx="901138" cy="1094495"/>
              <a:chOff x="3980931" y="2207301"/>
              <a:chExt cx="991251" cy="1094495"/>
            </a:xfrm>
          </p:grpSpPr>
          <p:sp>
            <p:nvSpPr>
              <p:cNvPr id="110" name="Rounded Rectangle 16">
                <a:extLst>
                  <a:ext uri="{FF2B5EF4-FFF2-40B4-BE49-F238E27FC236}">
                    <a16:creationId xmlns:a16="http://schemas.microsoft.com/office/drawing/2014/main" id="{B21BA78A-E39D-A027-CF49-74407210B3DE}"/>
                  </a:ext>
                </a:extLst>
              </p:cNvPr>
              <p:cNvSpPr/>
              <p:nvPr/>
            </p:nvSpPr>
            <p:spPr>
              <a:xfrm>
                <a:off x="3980931" y="2207301"/>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11" name="Rounded Rectangle 110">
                <a:extLst>
                  <a:ext uri="{FF2B5EF4-FFF2-40B4-BE49-F238E27FC236}">
                    <a16:creationId xmlns:a16="http://schemas.microsoft.com/office/drawing/2014/main" id="{667610B1-F444-31F7-84BD-7A9B3CD85D6E}"/>
                  </a:ext>
                </a:extLst>
              </p:cNvPr>
              <p:cNvSpPr/>
              <p:nvPr/>
            </p:nvSpPr>
            <p:spPr>
              <a:xfrm>
                <a:off x="4059104" y="2677668"/>
                <a:ext cx="833483" cy="57542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grpSp>
        <p:pic>
          <p:nvPicPr>
            <p:cNvPr id="97" name="Graphic 96">
              <a:extLst>
                <a:ext uri="{FF2B5EF4-FFF2-40B4-BE49-F238E27FC236}">
                  <a16:creationId xmlns:a16="http://schemas.microsoft.com/office/drawing/2014/main" id="{9C136D1D-6DD4-8A86-45D1-1CB0792E0409}"/>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53" r="-2453"/>
            <a:stretch/>
          </p:blipFill>
          <p:spPr>
            <a:xfrm>
              <a:off x="3753230" y="2350285"/>
              <a:ext cx="365388" cy="348303"/>
            </a:xfrm>
            <a:prstGeom prst="rect">
              <a:avLst/>
            </a:prstGeom>
          </p:spPr>
        </p:pic>
        <p:grpSp>
          <p:nvGrpSpPr>
            <p:cNvPr id="98" name="Group 97">
              <a:extLst>
                <a:ext uri="{FF2B5EF4-FFF2-40B4-BE49-F238E27FC236}">
                  <a16:creationId xmlns:a16="http://schemas.microsoft.com/office/drawing/2014/main" id="{BB388BB9-37CB-B4C6-9950-7EA4E364E298}"/>
                </a:ext>
              </a:extLst>
            </p:cNvPr>
            <p:cNvGrpSpPr/>
            <p:nvPr/>
          </p:nvGrpSpPr>
          <p:grpSpPr>
            <a:xfrm>
              <a:off x="4403707" y="2207300"/>
              <a:ext cx="901138" cy="1094495"/>
              <a:chOff x="5064475" y="2207300"/>
              <a:chExt cx="991251" cy="1094495"/>
            </a:xfrm>
          </p:grpSpPr>
          <p:sp>
            <p:nvSpPr>
              <p:cNvPr id="108" name="Rounded Rectangle 18">
                <a:extLst>
                  <a:ext uri="{FF2B5EF4-FFF2-40B4-BE49-F238E27FC236}">
                    <a16:creationId xmlns:a16="http://schemas.microsoft.com/office/drawing/2014/main" id="{77F2FEF1-9F1D-CD21-7AA4-CD0EF93533C5}"/>
                  </a:ext>
                </a:extLst>
              </p:cNvPr>
              <p:cNvSpPr/>
              <p:nvPr/>
            </p:nvSpPr>
            <p:spPr>
              <a:xfrm>
                <a:off x="5064475"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9" name="Rounded Rectangle 18">
                <a:extLst>
                  <a:ext uri="{FF2B5EF4-FFF2-40B4-BE49-F238E27FC236}">
                    <a16:creationId xmlns:a16="http://schemas.microsoft.com/office/drawing/2014/main" id="{2766EBBE-1AF0-3AC7-DDE4-0CA2B6ED8833}"/>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99" name="Graphic 98">
              <a:extLst>
                <a:ext uri="{FF2B5EF4-FFF2-40B4-BE49-F238E27FC236}">
                  <a16:creationId xmlns:a16="http://schemas.microsoft.com/office/drawing/2014/main" id="{D802C148-AFDF-B004-7D4D-18C83AD8E68F}"/>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453" r="-2453"/>
            <a:stretch/>
          </p:blipFill>
          <p:spPr>
            <a:xfrm>
              <a:off x="4673509" y="2352121"/>
              <a:ext cx="361534" cy="344629"/>
            </a:xfrm>
            <a:prstGeom prst="rect">
              <a:avLst/>
            </a:prstGeom>
          </p:spPr>
        </p:pic>
        <p:grpSp>
          <p:nvGrpSpPr>
            <p:cNvPr id="100" name="Group 99">
              <a:extLst>
                <a:ext uri="{FF2B5EF4-FFF2-40B4-BE49-F238E27FC236}">
                  <a16:creationId xmlns:a16="http://schemas.microsoft.com/office/drawing/2014/main" id="{969BC631-2436-C5A9-936A-20AA2EB2944E}"/>
                </a:ext>
              </a:extLst>
            </p:cNvPr>
            <p:cNvGrpSpPr/>
            <p:nvPr/>
          </p:nvGrpSpPr>
          <p:grpSpPr>
            <a:xfrm>
              <a:off x="5322059" y="2207300"/>
              <a:ext cx="900000" cy="1094495"/>
              <a:chOff x="6148019" y="2207300"/>
              <a:chExt cx="989999" cy="1094495"/>
            </a:xfrm>
          </p:grpSpPr>
          <p:sp>
            <p:nvSpPr>
              <p:cNvPr id="106" name="Rounded Rectangle 19">
                <a:extLst>
                  <a:ext uri="{FF2B5EF4-FFF2-40B4-BE49-F238E27FC236}">
                    <a16:creationId xmlns:a16="http://schemas.microsoft.com/office/drawing/2014/main" id="{93252E5C-3FD4-A64E-1B20-298D24AF1AE4}"/>
                  </a:ext>
                </a:extLst>
              </p:cNvPr>
              <p:cNvSpPr/>
              <p:nvPr/>
            </p:nvSpPr>
            <p:spPr>
              <a:xfrm>
                <a:off x="6148019" y="2207300"/>
                <a:ext cx="989999"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7" name="Rounded Rectangle 19">
                <a:extLst>
                  <a:ext uri="{FF2B5EF4-FFF2-40B4-BE49-F238E27FC236}">
                    <a16:creationId xmlns:a16="http://schemas.microsoft.com/office/drawing/2014/main" id="{A6BF5404-A6BC-C73E-86FB-78182F54E29E}"/>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101" name="Graphic 100">
              <a:extLst>
                <a:ext uri="{FF2B5EF4-FFF2-40B4-BE49-F238E27FC236}">
                  <a16:creationId xmlns:a16="http://schemas.microsoft.com/office/drawing/2014/main" id="{27DB542A-AC5D-80DA-676D-F55DCF8D0B9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453" r="-2453"/>
            <a:stretch/>
          </p:blipFill>
          <p:spPr>
            <a:xfrm>
              <a:off x="5599227" y="2359685"/>
              <a:ext cx="345665" cy="329502"/>
            </a:xfrm>
            <a:prstGeom prst="rect">
              <a:avLst/>
            </a:prstGeom>
          </p:spPr>
        </p:pic>
        <p:grpSp>
          <p:nvGrpSpPr>
            <p:cNvPr id="102" name="Group 101">
              <a:extLst>
                <a:ext uri="{FF2B5EF4-FFF2-40B4-BE49-F238E27FC236}">
                  <a16:creationId xmlns:a16="http://schemas.microsoft.com/office/drawing/2014/main" id="{D5C38989-2A11-1B94-9444-82E6F0439C9F}"/>
                </a:ext>
              </a:extLst>
            </p:cNvPr>
            <p:cNvGrpSpPr/>
            <p:nvPr/>
          </p:nvGrpSpPr>
          <p:grpSpPr>
            <a:xfrm>
              <a:off x="6239270" y="2207300"/>
              <a:ext cx="900000" cy="1094495"/>
              <a:chOff x="7231563" y="2207300"/>
              <a:chExt cx="990000" cy="1094495"/>
            </a:xfrm>
          </p:grpSpPr>
          <p:sp>
            <p:nvSpPr>
              <p:cNvPr id="104" name="Rounded Rectangle 19">
                <a:extLst>
                  <a:ext uri="{FF2B5EF4-FFF2-40B4-BE49-F238E27FC236}">
                    <a16:creationId xmlns:a16="http://schemas.microsoft.com/office/drawing/2014/main" id="{60A206BD-250E-29C2-5361-652E472F8E0F}"/>
                  </a:ext>
                </a:extLst>
              </p:cNvPr>
              <p:cNvSpPr/>
              <p:nvPr/>
            </p:nvSpPr>
            <p:spPr>
              <a:xfrm>
                <a:off x="7231563" y="2207300"/>
                <a:ext cx="99000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5" name="Rounded Rectangle 19">
                <a:extLst>
                  <a:ext uri="{FF2B5EF4-FFF2-40B4-BE49-F238E27FC236}">
                    <a16:creationId xmlns:a16="http://schemas.microsoft.com/office/drawing/2014/main" id="{60B4E0FF-F1C3-1A11-76F4-109B4B9192EA}"/>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103" name="Graphic 102">
              <a:extLst>
                <a:ext uri="{FF2B5EF4-FFF2-40B4-BE49-F238E27FC236}">
                  <a16:creationId xmlns:a16="http://schemas.microsoft.com/office/drawing/2014/main" id="{C6C1F9C1-9E0A-D354-67EC-3205454178E0}"/>
                </a:ext>
              </a:extLst>
            </p:cNvPr>
            <p:cNvPicPr>
              <a:picLocks noChangeAspect="1"/>
            </p:cNvPicPr>
            <p:nvPr/>
          </p:nvPicPr>
          <p:blipFill>
            <a:blip r:embed="rId15">
              <a:alphaModFix/>
              <a:extLst>
                <a:ext uri="{96DAC541-7B7A-43D3-8B79-37D633B846F1}">
                  <asvg:svgBlip xmlns:asvg="http://schemas.microsoft.com/office/drawing/2016/SVG/main" r:embed="rId16"/>
                </a:ext>
              </a:extLst>
            </a:blip>
            <a:stretch>
              <a:fillRect/>
            </a:stretch>
          </p:blipFill>
          <p:spPr>
            <a:xfrm>
              <a:off x="6559530" y="2442185"/>
              <a:ext cx="259480" cy="260494"/>
            </a:xfrm>
            <a:prstGeom prst="rect">
              <a:avLst/>
            </a:prstGeom>
          </p:spPr>
        </p:pic>
      </p:grpSp>
      <p:sp>
        <p:nvSpPr>
          <p:cNvPr id="118" name="Rectangle: Rounded Corners 23">
            <a:extLst>
              <a:ext uri="{FF2B5EF4-FFF2-40B4-BE49-F238E27FC236}">
                <a16:creationId xmlns:a16="http://schemas.microsoft.com/office/drawing/2014/main" id="{593D604B-1F58-87E4-E5A4-68C294E7C9E2}"/>
              </a:ext>
            </a:extLst>
          </p:cNvPr>
          <p:cNvSpPr/>
          <p:nvPr/>
        </p:nvSpPr>
        <p:spPr bwMode="auto">
          <a:xfrm>
            <a:off x="1972868"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119" name="Rectangle: Rounded Corners 24">
            <a:extLst>
              <a:ext uri="{FF2B5EF4-FFF2-40B4-BE49-F238E27FC236}">
                <a16:creationId xmlns:a16="http://schemas.microsoft.com/office/drawing/2014/main" id="{5DE96BE5-E066-51A9-F03F-9DA801B3C8B6}"/>
              </a:ext>
            </a:extLst>
          </p:cNvPr>
          <p:cNvSpPr/>
          <p:nvPr/>
        </p:nvSpPr>
        <p:spPr bwMode="auto">
          <a:xfrm>
            <a:off x="889324"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120" name="Rectangle: Rounded Corners 25">
            <a:extLst>
              <a:ext uri="{FF2B5EF4-FFF2-40B4-BE49-F238E27FC236}">
                <a16:creationId xmlns:a16="http://schemas.microsoft.com/office/drawing/2014/main" id="{58912E6D-5C8E-14AB-EDAF-54395AEF7901}"/>
              </a:ext>
            </a:extLst>
          </p:cNvPr>
          <p:cNvSpPr/>
          <p:nvPr/>
        </p:nvSpPr>
        <p:spPr bwMode="auto">
          <a:xfrm>
            <a:off x="5223500"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121" name="Rectangle: Rounded Corners 28">
            <a:extLst>
              <a:ext uri="{FF2B5EF4-FFF2-40B4-BE49-F238E27FC236}">
                <a16:creationId xmlns:a16="http://schemas.microsoft.com/office/drawing/2014/main" id="{8B5350BB-C0D3-116A-97CE-17F59D657ED6}"/>
              </a:ext>
            </a:extLst>
          </p:cNvPr>
          <p:cNvSpPr/>
          <p:nvPr/>
        </p:nvSpPr>
        <p:spPr bwMode="auto">
          <a:xfrm>
            <a:off x="6307044"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Tree>
    <p:extLst>
      <p:ext uri="{BB962C8B-B14F-4D97-AF65-F5344CB8AC3E}">
        <p14:creationId xmlns:p14="http://schemas.microsoft.com/office/powerpoint/2010/main" val="231338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10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up)">
                                      <p:cBhvr>
                                        <p:cTn id="18" dur="1000"/>
                                        <p:tgtEl>
                                          <p:spTgt spid="68"/>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wipe(up)">
                                      <p:cBhvr>
                                        <p:cTn id="29" dur="1000"/>
                                        <p:tgtEl>
                                          <p:spTgt spid="82"/>
                                        </p:tgtEl>
                                      </p:cBhvr>
                                    </p:animEffect>
                                  </p:childTnLst>
                                </p:cTn>
                              </p:par>
                              <p:par>
                                <p:cTn id="30" presetID="10" presetClass="entr" presetSubtype="0" fill="hold" grpId="0" nodeType="withEffect">
                                  <p:stCondLst>
                                    <p:cond delay="100"/>
                                  </p:stCondLst>
                                  <p:childTnLst>
                                    <p:set>
                                      <p:cBhvr>
                                        <p:cTn id="31" dur="1" fill="hold">
                                          <p:stCondLst>
                                            <p:cond delay="0"/>
                                          </p:stCondLst>
                                        </p:cTn>
                                        <p:tgtEl>
                                          <p:spTgt spid="120"/>
                                        </p:tgtEl>
                                        <p:attrNameLst>
                                          <p:attrName>style.visibility</p:attrName>
                                        </p:attrNameLst>
                                      </p:cBhvr>
                                      <p:to>
                                        <p:strVal val="visible"/>
                                      </p:to>
                                    </p:set>
                                    <p:animEffect transition="in" filter="fade">
                                      <p:cBhvr>
                                        <p:cTn id="32" dur="500"/>
                                        <p:tgtEl>
                                          <p:spTgt spid="120"/>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up)">
                                      <p:cBhvr>
                                        <p:cTn id="40" dur="1000"/>
                                        <p:tgtEl>
                                          <p:spTgt spid="75"/>
                                        </p:tgtEl>
                                      </p:cBhvr>
                                    </p:animEffect>
                                  </p:childTnLst>
                                </p:cTn>
                              </p:par>
                              <p:par>
                                <p:cTn id="41" presetID="10" presetClass="entr" presetSubtype="0" fill="hold" grpId="0" nodeType="withEffect">
                                  <p:stCondLst>
                                    <p:cond delay="100"/>
                                  </p:stCondLst>
                                  <p:childTnLst>
                                    <p:set>
                                      <p:cBhvr>
                                        <p:cTn id="42" dur="1" fill="hold">
                                          <p:stCondLst>
                                            <p:cond delay="0"/>
                                          </p:stCondLst>
                                        </p:cTn>
                                        <p:tgtEl>
                                          <p:spTgt spid="121"/>
                                        </p:tgtEl>
                                        <p:attrNameLst>
                                          <p:attrName>style.visibility</p:attrName>
                                        </p:attrNameLst>
                                      </p:cBhvr>
                                      <p:to>
                                        <p:strVal val="visible"/>
                                      </p:to>
                                    </p:set>
                                    <p:animEffect transition="in" filter="fade">
                                      <p:cBhvr>
                                        <p:cTn id="43" dur="500"/>
                                        <p:tgtEl>
                                          <p:spTgt spid="121"/>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p:bldP spid="58" grpId="0"/>
      <p:bldP spid="59" grpId="0"/>
      <p:bldP spid="60" grpId="0"/>
      <p:bldP spid="118" grpId="0" animBg="1"/>
      <p:bldP spid="119" grpId="0" animBg="1"/>
      <p:bldP spid="120" grpId="0" animBg="1"/>
      <p:bldP spid="1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034AB1-F713-4284-83AD-3ED15C686FAB}"/>
              </a:ext>
            </a:extLst>
          </p:cNvPr>
          <p:cNvSpPr/>
          <p:nvPr/>
        </p:nvSpPr>
        <p:spPr bwMode="auto">
          <a:xfrm>
            <a:off x="4343400" y="1435100"/>
            <a:ext cx="7277100" cy="4051300"/>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p:cNvSpPr>
            <a:spLocks noGrp="1"/>
          </p:cNvSpPr>
          <p:nvPr>
            <p:ph type="title" hasCustomPrompt="1"/>
          </p:nvPr>
        </p:nvSpPr>
        <p:spPr>
          <a:xfrm>
            <a:off x="588263" y="457200"/>
            <a:ext cx="11018520" cy="548640"/>
          </a:xfrm>
        </p:spPr>
        <p:txBody>
          <a:bodyPr>
            <a:normAutofit fontScale="90000"/>
          </a:bodyPr>
          <a:lstStyle>
            <a:lvl1pPr>
              <a:lnSpc>
                <a:spcPct val="100000"/>
              </a:lnSpc>
              <a:defRPr sz="3600">
                <a:solidFill>
                  <a:srgbClr val="2A446F"/>
                </a:solidFill>
              </a:defRPr>
            </a:lvl1pPr>
          </a:lstStyle>
          <a:p>
            <a:r>
              <a:rPr lang="en-US"/>
              <a:t>Describe medallion architecture</a:t>
            </a:r>
          </a:p>
        </p:txBody>
      </p:sp>
      <p:sp>
        <p:nvSpPr>
          <p:cNvPr id="3" name="Subtitle"/>
          <p:cNvSpPr>
            <a:spLocks noGrp="1"/>
          </p:cNvSpPr>
          <p:nvPr>
            <p:ph sz="quarter" idx="10" hasCustomPrompt="1"/>
          </p:nvPr>
        </p:nvSpPr>
        <p:spPr>
          <a:xfrm>
            <a:off x="584200" y="1435100"/>
            <a:ext cx="3302000" cy="2657398"/>
          </a:xfrm>
        </p:spPr>
        <p:txBody>
          <a:bodyPr>
            <a:normAutofit fontScale="77500" lnSpcReduction="20000"/>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Data </a:t>
            </a:r>
            <a:r>
              <a:rPr dirty="0" err="1"/>
              <a:t>lakehouses</a:t>
            </a:r>
            <a:r>
              <a:rPr dirty="0"/>
              <a:t> in Fabric are built on the </a:t>
            </a:r>
            <a:r>
              <a:rPr dirty="0">
                <a:hlinkClick r:id="rId3"/>
              </a:rPr>
              <a:t>Delta Lake format</a:t>
            </a:r>
            <a:r>
              <a:rPr dirty="0"/>
              <a:t>, which natively supports ACID (Atomicity, Consistency, Isolation, Durability) transactions.</a:t>
            </a:r>
          </a:p>
        </p:txBody>
      </p:sp>
      <p:pic>
        <p:nvPicPr>
          <p:cNvPr id="4" name="New picture" descr="Diagram of a medallion architecture where data flows from the source to the bronze, silver, and gold layers."/>
          <p:cNvPicPr/>
          <p:nvPr/>
        </p:nvPicPr>
        <p:blipFill>
          <a:blip r:embed="rId4"/>
          <a:stretch>
            <a:fillRect/>
          </a:stretch>
        </p:blipFill>
        <p:spPr>
          <a:xfrm>
            <a:off x="4495800" y="1524000"/>
            <a:ext cx="7046952" cy="37284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normAutofit fontScale="90000"/>
          </a:bodyPr>
          <a:lstStyle>
            <a:lvl1pPr>
              <a:lnSpc>
                <a:spcPct val="100000"/>
              </a:lnSpc>
              <a:defRPr sz="3600">
                <a:solidFill>
                  <a:srgbClr val="2A446F"/>
                </a:solidFill>
              </a:defRPr>
            </a:lvl1pPr>
          </a:lstStyle>
          <a:p>
            <a:r>
              <a:rPr lang="en-US"/>
              <a:t>Understand the medallion architecture format</a:t>
            </a:r>
          </a:p>
        </p:txBody>
      </p:sp>
      <p:pic>
        <p:nvPicPr>
          <p:cNvPr id="6" name="Picture 5" descr="Stacked white boxes">
            <a:extLst>
              <a:ext uri="{FF2B5EF4-FFF2-40B4-BE49-F238E27FC236}">
                <a16:creationId xmlns:a16="http://schemas.microsoft.com/office/drawing/2014/main" id="{089FEF61-925E-04CE-3621-11D717808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3" y="2019300"/>
            <a:ext cx="3141458" cy="1884875"/>
          </a:xfrm>
          <a:prstGeom prst="rect">
            <a:avLst/>
          </a:prstGeom>
        </p:spPr>
      </p:pic>
      <p:pic>
        <p:nvPicPr>
          <p:cNvPr id="12" name="Picture 11" descr="White pillars">
            <a:extLst>
              <a:ext uri="{FF2B5EF4-FFF2-40B4-BE49-F238E27FC236}">
                <a16:creationId xmlns:a16="http://schemas.microsoft.com/office/drawing/2014/main" id="{83874828-554E-5063-DA75-5AC810EA9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666" y="2019300"/>
            <a:ext cx="2827313" cy="1884875"/>
          </a:xfrm>
          <a:prstGeom prst="rect">
            <a:avLst/>
          </a:prstGeom>
        </p:spPr>
      </p:pic>
      <p:pic>
        <p:nvPicPr>
          <p:cNvPr id="26" name="Picture 25" descr="White staircases">
            <a:extLst>
              <a:ext uri="{FF2B5EF4-FFF2-40B4-BE49-F238E27FC236}">
                <a16:creationId xmlns:a16="http://schemas.microsoft.com/office/drawing/2014/main" id="{4F863968-FADE-BE21-E566-78B84522A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512924" y="2019300"/>
            <a:ext cx="3090813" cy="1873431"/>
          </a:xfrm>
          <a:prstGeom prst="rect">
            <a:avLst/>
          </a:prstGeom>
        </p:spPr>
      </p:pic>
      <p:grpSp>
        <p:nvGrpSpPr>
          <p:cNvPr id="36" name="Group 35">
            <a:extLst>
              <a:ext uri="{FF2B5EF4-FFF2-40B4-BE49-F238E27FC236}">
                <a16:creationId xmlns:a16="http://schemas.microsoft.com/office/drawing/2014/main" id="{870E713E-BE18-A5BD-A520-FC6AFDEEDF74}"/>
              </a:ext>
            </a:extLst>
          </p:cNvPr>
          <p:cNvGrpSpPr/>
          <p:nvPr/>
        </p:nvGrpSpPr>
        <p:grpSpPr>
          <a:xfrm>
            <a:off x="498102" y="3900645"/>
            <a:ext cx="3231619" cy="1445078"/>
            <a:chOff x="498102" y="3900645"/>
            <a:chExt cx="3231619" cy="1445078"/>
          </a:xfrm>
        </p:grpSpPr>
        <p:sp>
          <p:nvSpPr>
            <p:cNvPr id="28" name="Rectangle 27">
              <a:extLst>
                <a:ext uri="{FF2B5EF4-FFF2-40B4-BE49-F238E27FC236}">
                  <a16:creationId xmlns:a16="http://schemas.microsoft.com/office/drawing/2014/main" id="{DA47A736-E156-DC20-753A-1C8FEADBBD6D}"/>
                </a:ext>
              </a:extLst>
            </p:cNvPr>
            <p:cNvSpPr/>
            <p:nvPr/>
          </p:nvSpPr>
          <p:spPr bwMode="auto">
            <a:xfrm>
              <a:off x="588263" y="3918243"/>
              <a:ext cx="3141458" cy="1427480"/>
            </a:xfrm>
            <a:prstGeom prst="rect">
              <a:avLst/>
            </a:prstGeom>
            <a:solidFill>
              <a:srgbClr val="CD7F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Bronze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Get all the data</a:t>
              </a:r>
            </a:p>
          </p:txBody>
        </p:sp>
        <p:pic>
          <p:nvPicPr>
            <p:cNvPr id="27" name="Graphic 26">
              <a:extLst>
                <a:ext uri="{FF2B5EF4-FFF2-40B4-BE49-F238E27FC236}">
                  <a16:creationId xmlns:a16="http://schemas.microsoft.com/office/drawing/2014/main" id="{AE27C099-3DF6-599C-C11E-5BB127CF19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102" y="3900645"/>
              <a:ext cx="837000" cy="837000"/>
            </a:xfrm>
            <a:prstGeom prst="rect">
              <a:avLst/>
            </a:prstGeom>
          </p:spPr>
        </p:pic>
      </p:grpSp>
      <p:grpSp>
        <p:nvGrpSpPr>
          <p:cNvPr id="37" name="Group 36">
            <a:extLst>
              <a:ext uri="{FF2B5EF4-FFF2-40B4-BE49-F238E27FC236}">
                <a16:creationId xmlns:a16="http://schemas.microsoft.com/office/drawing/2014/main" id="{541BB0EF-21AD-2F49-04C0-87A7FC143CEE}"/>
              </a:ext>
            </a:extLst>
          </p:cNvPr>
          <p:cNvGrpSpPr/>
          <p:nvPr/>
        </p:nvGrpSpPr>
        <p:grpSpPr>
          <a:xfrm>
            <a:off x="4617505" y="3922416"/>
            <a:ext cx="2917474" cy="1445078"/>
            <a:chOff x="4617505" y="3922416"/>
            <a:chExt cx="2917474" cy="1445078"/>
          </a:xfrm>
        </p:grpSpPr>
        <p:sp>
          <p:nvSpPr>
            <p:cNvPr id="29" name="Rectangle 28">
              <a:extLst>
                <a:ext uri="{FF2B5EF4-FFF2-40B4-BE49-F238E27FC236}">
                  <a16:creationId xmlns:a16="http://schemas.microsoft.com/office/drawing/2014/main" id="{E81550B7-5CF7-9E59-559B-859E9908DAB9}"/>
                </a:ext>
              </a:extLst>
            </p:cNvPr>
            <p:cNvSpPr/>
            <p:nvPr/>
          </p:nvSpPr>
          <p:spPr bwMode="auto">
            <a:xfrm>
              <a:off x="4707666" y="3940014"/>
              <a:ext cx="2827313" cy="1427480"/>
            </a:xfrm>
            <a:prstGeom prst="rect">
              <a:avLst/>
            </a:prstGeom>
            <a:solidFill>
              <a:srgbClr val="C0C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Silver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Creating structure</a:t>
              </a:r>
            </a:p>
          </p:txBody>
        </p:sp>
        <p:pic>
          <p:nvPicPr>
            <p:cNvPr id="30" name="Graphic 29">
              <a:extLst>
                <a:ext uri="{FF2B5EF4-FFF2-40B4-BE49-F238E27FC236}">
                  <a16:creationId xmlns:a16="http://schemas.microsoft.com/office/drawing/2014/main" id="{C56736CF-0907-A046-5977-C62876F79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17505" y="3922416"/>
              <a:ext cx="753300" cy="837000"/>
            </a:xfrm>
            <a:prstGeom prst="rect">
              <a:avLst/>
            </a:prstGeom>
          </p:spPr>
        </p:pic>
      </p:grpSp>
      <p:grpSp>
        <p:nvGrpSpPr>
          <p:cNvPr id="38" name="Group 37">
            <a:extLst>
              <a:ext uri="{FF2B5EF4-FFF2-40B4-BE49-F238E27FC236}">
                <a16:creationId xmlns:a16="http://schemas.microsoft.com/office/drawing/2014/main" id="{383733C4-E508-9830-D296-260D2FCE0640}"/>
              </a:ext>
            </a:extLst>
          </p:cNvPr>
          <p:cNvGrpSpPr/>
          <p:nvPr/>
        </p:nvGrpSpPr>
        <p:grpSpPr>
          <a:xfrm>
            <a:off x="8422763" y="3900645"/>
            <a:ext cx="3180974" cy="1445078"/>
            <a:chOff x="8422763" y="3900645"/>
            <a:chExt cx="3180974" cy="1445078"/>
          </a:xfrm>
        </p:grpSpPr>
        <p:sp>
          <p:nvSpPr>
            <p:cNvPr id="31" name="Rectangle 30">
              <a:extLst>
                <a:ext uri="{FF2B5EF4-FFF2-40B4-BE49-F238E27FC236}">
                  <a16:creationId xmlns:a16="http://schemas.microsoft.com/office/drawing/2014/main" id="{0CD0D9A9-E911-805A-469B-20E5567776D3}"/>
                </a:ext>
              </a:extLst>
            </p:cNvPr>
            <p:cNvSpPr/>
            <p:nvPr/>
          </p:nvSpPr>
          <p:spPr bwMode="auto">
            <a:xfrm>
              <a:off x="8512924" y="3918243"/>
              <a:ext cx="3090813" cy="1427480"/>
            </a:xfrm>
            <a:prstGeom prst="rect">
              <a:avLst/>
            </a:prstGeom>
            <a:solidFill>
              <a:srgbClr val="FFD7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Gold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Harvesting insights</a:t>
              </a:r>
            </a:p>
          </p:txBody>
        </p:sp>
        <p:pic>
          <p:nvPicPr>
            <p:cNvPr id="32" name="Graphic 31">
              <a:extLst>
                <a:ext uri="{FF2B5EF4-FFF2-40B4-BE49-F238E27FC236}">
                  <a16:creationId xmlns:a16="http://schemas.microsoft.com/office/drawing/2014/main" id="{EE09750B-ABB9-0911-670D-EAAE79F6E7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2763" y="3900645"/>
              <a:ext cx="823506" cy="837000"/>
            </a:xfrm>
            <a:prstGeom prst="rect">
              <a:avLst/>
            </a:prstGeom>
          </p:spPr>
        </p:pic>
      </p:grpSp>
      <p:pic>
        <p:nvPicPr>
          <p:cNvPr id="33" name="Picture 32" descr="A blue triangle with a blue grid&#10;&#10;Description automatically generated with medium confidence">
            <a:extLst>
              <a:ext uri="{FF2B5EF4-FFF2-40B4-BE49-F238E27FC236}">
                <a16:creationId xmlns:a16="http://schemas.microsoft.com/office/drawing/2014/main" id="{469CE69C-C09A-F6DB-4E69-C5A2178B8D53}"/>
              </a:ext>
            </a:extLst>
          </p:cNvPr>
          <p:cNvPicPr>
            <a:picLocks noChangeAspect="1"/>
          </p:cNvPicPr>
          <p:nvPr/>
        </p:nvPicPr>
        <p:blipFill>
          <a:blip r:embed="rId8"/>
          <a:stretch>
            <a:fillRect/>
          </a:stretch>
        </p:blipFill>
        <p:spPr>
          <a:xfrm>
            <a:off x="5607521" y="5748221"/>
            <a:ext cx="976957" cy="707886"/>
          </a:xfrm>
          <a:prstGeom prst="rect">
            <a:avLst/>
          </a:prstGeom>
        </p:spPr>
      </p:pic>
      <p:pic>
        <p:nvPicPr>
          <p:cNvPr id="34" name="Picture 33" descr="A blue triangle with a blue grid&#10;&#10;Description automatically generated with medium confidence">
            <a:extLst>
              <a:ext uri="{FF2B5EF4-FFF2-40B4-BE49-F238E27FC236}">
                <a16:creationId xmlns:a16="http://schemas.microsoft.com/office/drawing/2014/main" id="{A2F96FE4-8672-3F49-0A05-6CC45B14E943}"/>
              </a:ext>
            </a:extLst>
          </p:cNvPr>
          <p:cNvPicPr>
            <a:picLocks noChangeAspect="1"/>
          </p:cNvPicPr>
          <p:nvPr/>
        </p:nvPicPr>
        <p:blipFill>
          <a:blip r:embed="rId8"/>
          <a:stretch>
            <a:fillRect/>
          </a:stretch>
        </p:blipFill>
        <p:spPr>
          <a:xfrm>
            <a:off x="9569851" y="5748221"/>
            <a:ext cx="976957" cy="707886"/>
          </a:xfrm>
          <a:prstGeom prst="rect">
            <a:avLst/>
          </a:prstGeom>
        </p:spPr>
      </p:pic>
      <p:sp>
        <p:nvSpPr>
          <p:cNvPr id="35" name="TextBox 34">
            <a:extLst>
              <a:ext uri="{FF2B5EF4-FFF2-40B4-BE49-F238E27FC236}">
                <a16:creationId xmlns:a16="http://schemas.microsoft.com/office/drawing/2014/main" id="{4E5CD148-BB41-84BF-E298-292183492DFE}"/>
              </a:ext>
            </a:extLst>
          </p:cNvPr>
          <p:cNvSpPr txBox="1"/>
          <p:nvPr/>
        </p:nvSpPr>
        <p:spPr>
          <a:xfrm>
            <a:off x="884043" y="5948276"/>
            <a:ext cx="2549898" cy="307777"/>
          </a:xfrm>
          <a:prstGeom prst="rect">
            <a:avLst/>
          </a:prstGeom>
          <a:noFill/>
        </p:spPr>
        <p:txBody>
          <a:bodyPr wrap="square" lIns="0" tIns="0" rIns="0" bIns="0" rtlCol="0">
            <a:spAutoFit/>
          </a:bodyPr>
          <a:lstStyle/>
          <a:p>
            <a:pPr algn="ctr"/>
            <a:r>
              <a:rPr lang="en-DE" sz="2000" dirty="0"/>
              <a:t>Any format</a:t>
            </a:r>
          </a:p>
        </p:txBody>
      </p:sp>
      <p:sp>
        <p:nvSpPr>
          <p:cNvPr id="39" name="Striped Right Arrow 38">
            <a:extLst>
              <a:ext uri="{FF2B5EF4-FFF2-40B4-BE49-F238E27FC236}">
                <a16:creationId xmlns:a16="http://schemas.microsoft.com/office/drawing/2014/main" id="{2EA8514A-CF8E-AD69-E668-68A3BC5C5125}"/>
              </a:ext>
            </a:extLst>
          </p:cNvPr>
          <p:cNvSpPr/>
          <p:nvPr/>
        </p:nvSpPr>
        <p:spPr bwMode="auto">
          <a:xfrm>
            <a:off x="3729721" y="5766492"/>
            <a:ext cx="887784" cy="671344"/>
          </a:xfrm>
          <a:prstGeom prst="stripedRightArrow">
            <a:avLst/>
          </a:prstGeom>
          <a:solidFill>
            <a:srgbClr val="0C69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E" sz="2000" dirty="0" err="1">
              <a:solidFill>
                <a:srgbClr val="FFFFFF"/>
              </a:solidFill>
              <a:ea typeface="Segoe UI" pitchFamily="34" charset="0"/>
              <a:cs typeface="Segoe UI" pitchFamily="34" charset="0"/>
            </a:endParaRPr>
          </a:p>
        </p:txBody>
      </p:sp>
      <p:sp>
        <p:nvSpPr>
          <p:cNvPr id="40" name="Striped Right Arrow 39">
            <a:extLst>
              <a:ext uri="{FF2B5EF4-FFF2-40B4-BE49-F238E27FC236}">
                <a16:creationId xmlns:a16="http://schemas.microsoft.com/office/drawing/2014/main" id="{04018368-C8AB-E05C-AE9C-CB62F24C655E}"/>
              </a:ext>
            </a:extLst>
          </p:cNvPr>
          <p:cNvSpPr/>
          <p:nvPr/>
        </p:nvSpPr>
        <p:spPr bwMode="auto">
          <a:xfrm>
            <a:off x="7693151" y="5766492"/>
            <a:ext cx="887784" cy="671344"/>
          </a:xfrm>
          <a:prstGeom prst="stripedRightArrow">
            <a:avLst/>
          </a:prstGeom>
          <a:solidFill>
            <a:srgbClr val="0C69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E" sz="2000" dirty="0" err="1">
              <a:solidFill>
                <a:srgbClr val="FFFFFF"/>
              </a:soli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2" name="Rectangle 21">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p:cNvSpPr>
            <a:spLocks noGrp="1"/>
          </p:cNvSpPr>
          <p:nvPr>
            <p:ph type="title" hasCustomPrompt="1"/>
          </p:nvPr>
        </p:nvSpPr>
        <p:spPr>
          <a:xfrm>
            <a:off x="1516083" y="228600"/>
            <a:ext cx="3359031" cy="5014718"/>
          </a:xfrm>
        </p:spPr>
        <p:txBody>
          <a:bodyPr vert="horz" lIns="91440" tIns="45720" rIns="91440" bIns="45720" rtlCol="0" anchor="ctr">
            <a:normAutofit/>
          </a:bodyPr>
          <a:lstStyle>
            <a:lvl1pPr>
              <a:lnSpc>
                <a:spcPct val="100000"/>
              </a:lnSpc>
              <a:defRPr sz="3600">
                <a:solidFill>
                  <a:srgbClr val="2A446F"/>
                </a:solidFill>
              </a:defRPr>
            </a:lvl1pPr>
          </a:lstStyle>
          <a:p>
            <a:pPr algn="ctr">
              <a:lnSpc>
                <a:spcPct val="85000"/>
              </a:lnSpc>
            </a:pPr>
            <a:r>
              <a:rPr lang="en-US" dirty="0">
                <a:solidFill>
                  <a:srgbClr val="FFFFFF"/>
                </a:solidFill>
              </a:rPr>
              <a:t>Wait a minute …</a:t>
            </a:r>
          </a:p>
        </p:txBody>
      </p:sp>
      <p:sp>
        <p:nvSpPr>
          <p:cNvPr id="23" name="Rectangle 22">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24" name="Picture 23" descr="Person walking up a stairs">
            <a:extLst>
              <a:ext uri="{FF2B5EF4-FFF2-40B4-BE49-F238E27FC236}">
                <a16:creationId xmlns:a16="http://schemas.microsoft.com/office/drawing/2014/main" id="{4636CBC9-5B58-6E6D-4D39-D7D182F8DB2C}"/>
              </a:ext>
            </a:extLst>
          </p:cNvPr>
          <p:cNvPicPr>
            <a:picLocks noChangeAspect="1"/>
          </p:cNvPicPr>
          <p:nvPr/>
        </p:nvPicPr>
        <p:blipFill rotWithShape="1">
          <a:blip r:embed="rId3"/>
          <a:srcRect l="29359" r="10429"/>
          <a:stretch/>
        </p:blipFill>
        <p:spPr>
          <a:xfrm>
            <a:off x="5104022" y="10"/>
            <a:ext cx="6188817" cy="6860801"/>
          </a:xfrm>
          <a:prstGeom prst="rect">
            <a:avLst/>
          </a:prstGeom>
        </p:spPr>
      </p:pic>
    </p:spTree>
    <p:extLst>
      <p:ext uri="{BB962C8B-B14F-4D97-AF65-F5344CB8AC3E}">
        <p14:creationId xmlns:p14="http://schemas.microsoft.com/office/powerpoint/2010/main" val="223579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78B0ED-E429-41D4-A59C-239931986257}">
  <ds:schemaRefs>
    <ds:schemaRef ds:uri="http://schemas.microsoft.com/sharepoint/v3/contenttype/forms"/>
  </ds:schemaRefs>
</ds:datastoreItem>
</file>

<file path=customXml/itemProps2.xml><?xml version="1.0" encoding="utf-8"?>
<ds:datastoreItem xmlns:ds="http://schemas.openxmlformats.org/officeDocument/2006/customXml" ds:itemID="{DEA60AFE-D9B0-493F-8592-0F55D4B67EC4}">
  <ds:schemaRefs>
    <ds:schemaRef ds:uri="http://purl.org/dc/dcmitype/"/>
    <ds:schemaRef ds:uri="http://schemas.microsoft.com/office/2006/documentManagement/types"/>
    <ds:schemaRef ds:uri="http://schemas.microsoft.com/office/infopath/2007/PartnerControls"/>
    <ds:schemaRef ds:uri="http://schemas.microsoft.com/office/2006/metadata/properties"/>
    <ds:schemaRef ds:uri="d7479749-9084-4730-a3d5-0e499d777a25"/>
    <ds:schemaRef ds:uri="http://www.w3.org/XML/1998/namespace"/>
    <ds:schemaRef ds:uri="http://purl.org/dc/terms/"/>
    <ds:schemaRef ds:uri="http://schemas.openxmlformats.org/package/2006/metadata/core-properties"/>
    <ds:schemaRef ds:uri="b87e2869-638c-4634-925a-bf43a7395030"/>
    <ds:schemaRef ds:uri="http://purl.org/dc/elements/1.1/"/>
  </ds:schemaRefs>
</ds:datastoreItem>
</file>

<file path=customXml/itemProps3.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7218</TotalTime>
  <Words>1168</Words>
  <Application>Microsoft Macintosh PowerPoint</Application>
  <PresentationFormat>Widescreen</PresentationFormat>
  <Paragraphs>190</Paragraphs>
  <Slides>26</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Calibri</vt:lpstr>
      <vt:lpstr>Century Schoolbook</vt:lpstr>
      <vt:lpstr>Consolas</vt:lpstr>
      <vt:lpstr>Exo</vt:lpstr>
      <vt:lpstr>Menlo</vt:lpstr>
      <vt:lpstr>Segoe UI</vt:lpstr>
      <vt:lpstr>Segoe UI Semibold</vt:lpstr>
      <vt:lpstr>Times New Roman</vt:lpstr>
      <vt:lpstr>Verdana</vt:lpstr>
      <vt:lpstr>Wingdings 2</vt:lpstr>
      <vt:lpstr>Wingdings 3</vt:lpstr>
      <vt:lpstr>View</vt:lpstr>
      <vt:lpstr>Microsoft Fabric Lakehouse</vt:lpstr>
      <vt:lpstr>Inside the box</vt:lpstr>
      <vt:lpstr>Tom Martens </vt:lpstr>
      <vt:lpstr>Microsoft Fabric is entering the stage</vt:lpstr>
      <vt:lpstr>Microsoft Fabric</vt:lpstr>
      <vt:lpstr>The (awesomeness) of Fabric (probably I’m biased)</vt:lpstr>
      <vt:lpstr>Describe medallion architecture</vt:lpstr>
      <vt:lpstr>Understand the medallion architecture format</vt:lpstr>
      <vt:lpstr>Wait a minute …</vt:lpstr>
      <vt:lpstr>How we work today – our beloved workspace</vt:lpstr>
      <vt:lpstr>The Power BI “world” has transformed into a Microsoft Fabric cosmos (basically, this is good)</vt:lpstr>
      <vt:lpstr>The “simple” Power BI workspace roles are not simple anymore</vt:lpstr>
      <vt:lpstr>It’s not only technology it’s also about people (risk mitigation by organizing our workloads)</vt:lpstr>
      <vt:lpstr>Our team is growing</vt:lpstr>
      <vt:lpstr>Our team is growing</vt:lpstr>
      <vt:lpstr>Our team is growing</vt:lpstr>
      <vt:lpstr>The landscape of a Microsoft Fabric solution! (My thinking)</vt:lpstr>
      <vt:lpstr>The landscape of a Microsoft Fabric solution! (My thinking)</vt:lpstr>
      <vt:lpstr>The landscape of a Microsoft Fabric solution! (My thinking)</vt:lpstr>
      <vt:lpstr>Our team is growing</vt:lpstr>
      <vt:lpstr>Use SQL security features with the data warehouse item</vt:lpstr>
      <vt:lpstr>Rstrict Access to objects using T-SQL on the lakehouse</vt:lpstr>
      <vt:lpstr>Rstrict Access to objects using T-SQL on the lakehouse (connecting from Power BI)</vt:lpstr>
      <vt:lpstr>OneSecurity will change a lot (another game changer)</vt:lpstr>
      <vt:lpstr>And now, what?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11</cp:revision>
  <dcterms:created xsi:type="dcterms:W3CDTF">2020-06-19T10:41:14Z</dcterms:created>
  <dcterms:modified xsi:type="dcterms:W3CDTF">2024-02-02T18:19:18Z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